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61"/>
  </p:notesMasterIdLst>
  <p:handoutMasterIdLst>
    <p:handoutMasterId r:id="rId62"/>
  </p:handoutMasterIdLst>
  <p:sldIdLst>
    <p:sldId id="282" r:id="rId2"/>
    <p:sldId id="283" r:id="rId3"/>
    <p:sldId id="285" r:id="rId4"/>
    <p:sldId id="286" r:id="rId5"/>
    <p:sldId id="335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39" r:id="rId18"/>
    <p:sldId id="337" r:id="rId19"/>
    <p:sldId id="338" r:id="rId20"/>
    <p:sldId id="341" r:id="rId21"/>
    <p:sldId id="336" r:id="rId22"/>
    <p:sldId id="342" r:id="rId23"/>
    <p:sldId id="340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0066"/>
    <a:srgbClr val="FF66CC"/>
    <a:srgbClr val="800000"/>
    <a:srgbClr val="996633"/>
    <a:srgbClr val="669900"/>
    <a:srgbClr val="FF3300"/>
    <a:srgbClr val="343434"/>
    <a:srgbClr val="00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0" autoAdjust="0"/>
    <p:restoredTop sz="96727" autoAdjust="0"/>
  </p:normalViewPr>
  <p:slideViewPr>
    <p:cSldViewPr>
      <p:cViewPr varScale="1">
        <p:scale>
          <a:sx n="84" d="100"/>
          <a:sy n="84" d="100"/>
        </p:scale>
        <p:origin x="14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9804"/>
    </p:cViewPr>
  </p:sorterViewPr>
  <p:notesViewPr>
    <p:cSldViewPr>
      <p:cViewPr varScale="1">
        <p:scale>
          <a:sx n="58" d="100"/>
          <a:sy n="58" d="100"/>
        </p:scale>
        <p:origin x="-176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47178D8-FEFD-450A-944D-365F56570C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0339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BE1B-9015-48F9-82AF-E00A58196DAB}" type="datetimeFigureOut">
              <a:rPr lang="zh-TW" altLang="en-US" smtClean="0"/>
              <a:t>2025/3/21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4FA67-A4B9-48A4-85F2-E553333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85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839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53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4FA67-A4B9-48A4-85F2-E5533334A24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5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zh-TW" altLang="zh-TW" sz="2400">
                <a:latin typeface="Times New Roman" pitchFamily="18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zh-TW" altLang="zh-TW" sz="2400">
                <a:latin typeface="Times New Roman" pitchFamily="18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8842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88428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F2EFDEF8-9B9A-4253-A89D-7452AC486D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490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E25D2-EBD8-4275-BA73-480679771C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953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97650" y="188913"/>
            <a:ext cx="1922463" cy="58848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618162" cy="58848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39901-D3DE-457B-BE74-2A8EA90A51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888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900113" y="188913"/>
            <a:ext cx="6985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088" y="2349500"/>
            <a:ext cx="3770312" cy="17859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49800" y="2349500"/>
            <a:ext cx="3770313" cy="17859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827088" y="4287838"/>
            <a:ext cx="3770312" cy="17859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49800" y="4287838"/>
            <a:ext cx="3770313" cy="17859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9B016-30B0-4840-AF9C-1892892AE57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960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5BFDA-AE0C-43A3-B229-917851F13E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328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A4AA5-EE2E-4AF6-9E30-A02244918F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93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8" y="23495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9800" y="23495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5987D-43E9-47CF-9D3F-2647BDFAA3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371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27570-56A3-4F54-8C13-2DD0D2DAEF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70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5BBF4-89AE-4E89-AA3E-65BBEA9B37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383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F0A5A-4180-45AD-B642-D7C029880B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891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EA68-3D47-4556-9EC1-F6FB992C69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395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F92D0-8C6F-4C1A-AB2E-EF452AFE66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3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035" name="Rectangle 4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036" name="Freeform 5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>
                <a:gd name="T0" fmla="*/ 1728 w 1728"/>
                <a:gd name="T1" fmla="*/ 0 h 735"/>
                <a:gd name="T2" fmla="*/ 1728 w 1728"/>
                <a:gd name="T3" fmla="*/ 480 h 735"/>
                <a:gd name="T4" fmla="*/ 380 w 1728"/>
                <a:gd name="T5" fmla="*/ 482 h 735"/>
                <a:gd name="T6" fmla="*/ 354 w 1728"/>
                <a:gd name="T7" fmla="*/ 480 h 735"/>
                <a:gd name="T8" fmla="*/ 308 w 1728"/>
                <a:gd name="T9" fmla="*/ 489 h 735"/>
                <a:gd name="T10" fmla="*/ 246 w 1728"/>
                <a:gd name="T11" fmla="*/ 531 h 735"/>
                <a:gd name="T12" fmla="*/ 206 w 1728"/>
                <a:gd name="T13" fmla="*/ 597 h 735"/>
                <a:gd name="T14" fmla="*/ 192 w 1728"/>
                <a:gd name="T15" fmla="*/ 666 h 735"/>
                <a:gd name="T16" fmla="*/ 192 w 1728"/>
                <a:gd name="T17" fmla="*/ 735 h 735"/>
                <a:gd name="T18" fmla="*/ 0 w 1728"/>
                <a:gd name="T19" fmla="*/ 735 h 735"/>
                <a:gd name="T20" fmla="*/ 0 w 1728"/>
                <a:gd name="T21" fmla="*/ 480 h 735"/>
                <a:gd name="T22" fmla="*/ 0 w 1728"/>
                <a:gd name="T23" fmla="*/ 0 h 735"/>
                <a:gd name="T24" fmla="*/ 1728 w 1728"/>
                <a:gd name="T25" fmla="*/ 0 h 7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69850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  </a:t>
            </a:r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2349500"/>
            <a:ext cx="76930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740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740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kumimoji="0" sz="2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28849DF-7452-4CF2-888F-2E7BD11058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FF0000"/>
        </a:buClr>
        <a:buSzPct val="50000"/>
        <a:buFont typeface="Wingdings" pitchFamily="2" charset="2"/>
        <a:defRPr kumimoji="1" sz="4000" b="1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u"/>
        <a:defRPr kumimoji="1" sz="2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ifreeblog.herokuapp.com/posts/54/data_science_203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emOAVm" TargetMode="Externa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eurl.cc/8pKvY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xQbMvN" TargetMode="External"/><Relationship Id="rId2" Type="http://schemas.openxmlformats.org/officeDocument/2006/relationships/hyperlink" Target="https://reurl.cc/V1ZOj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NR8dKx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zh-tw/office/sumxmy2-%E5%87%BD%E6%95%B8-9d144ac1-4d79-43de-b524-e2ecee23b29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2564904"/>
            <a:ext cx="787908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資料探勘：</a:t>
            </a:r>
            <a:r>
              <a:rPr lang="zh-TW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程序與</a:t>
            </a:r>
            <a:r>
              <a:rPr lang="zh-TW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lang="en-US" altLang="zh-TW" sz="5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800" b="1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使用</a:t>
            </a:r>
            <a:r>
              <a:rPr lang="en-US" altLang="zh-TW" sz="4800" b="1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4800" b="1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sz="4800" b="1" dirty="0">
              <a:solidFill>
                <a:srgbClr val="FF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19B016-30B0-4840-AF9C-1892892AE57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42127" r="65950" b="29691"/>
          <a:stretch/>
        </p:blipFill>
        <p:spPr bwMode="auto">
          <a:xfrm>
            <a:off x="3112033" y="3212977"/>
            <a:ext cx="1675991" cy="2376263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6" t="35894" r="29319" b="23617"/>
          <a:stretch/>
        </p:blipFill>
        <p:spPr bwMode="auto">
          <a:xfrm>
            <a:off x="5040052" y="2636912"/>
            <a:ext cx="3600000" cy="355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68347" y="1124744"/>
            <a:ext cx="7664093" cy="1152128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>
                <a:solidFill>
                  <a:srgbClr val="FF3300"/>
                </a:solidFill>
              </a:rPr>
              <a:t>決定聚類的數目</a:t>
            </a:r>
            <a:r>
              <a:rPr lang="en-US" altLang="zh-TW" sz="2400" dirty="0" smtClean="0">
                <a:solidFill>
                  <a:srgbClr val="FF3300"/>
                </a:solidFill>
              </a:rPr>
              <a:t>k=2</a:t>
            </a:r>
            <a:r>
              <a:rPr lang="zh-TW" altLang="en-US" sz="2400" dirty="0" smtClean="0"/>
              <a:t>，以</a:t>
            </a:r>
            <a:r>
              <a:rPr lang="zh-TW" altLang="en-US" sz="2400" dirty="0" smtClean="0">
                <a:solidFill>
                  <a:srgbClr val="FF0000"/>
                </a:solidFill>
              </a:rPr>
              <a:t>隨機</a:t>
            </a:r>
            <a:r>
              <a:rPr lang="zh-TW" altLang="en-US" sz="2400" dirty="0" smtClean="0"/>
              <a:t>的方式將上述五個樣本分為二群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ＡＣＥ為</a:t>
            </a:r>
            <a:r>
              <a:rPr lang="zh-TW" altLang="en-US" sz="2400" dirty="0"/>
              <a:t>聚</a:t>
            </a:r>
            <a:r>
              <a:rPr lang="zh-TW" altLang="en-US" sz="2400" dirty="0" smtClean="0"/>
              <a:t>類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，ＢＤ為</a:t>
            </a:r>
            <a:r>
              <a:rPr lang="zh-TW" altLang="en-US" sz="2400" dirty="0"/>
              <a:t>聚</a:t>
            </a:r>
            <a:r>
              <a:rPr lang="zh-TW" altLang="en-US" sz="2400" dirty="0" smtClean="0"/>
              <a:t>類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，如下左表</a:t>
            </a:r>
            <a:r>
              <a:rPr lang="en-US" altLang="zh-TW" sz="2400" dirty="0" smtClean="0"/>
              <a:t>:</a:t>
            </a:r>
            <a:endParaRPr lang="zh-TW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868347" y="3151454"/>
            <a:ext cx="2171678" cy="252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0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3" t="35335" r="29523" b="24562"/>
          <a:stretch/>
        </p:blipFill>
        <p:spPr bwMode="auto">
          <a:xfrm>
            <a:off x="5336310" y="961679"/>
            <a:ext cx="3600000" cy="3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702666" y="82401"/>
            <a:ext cx="4680520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計算出各聚類</a:t>
            </a:r>
            <a:r>
              <a:rPr lang="zh-TW" altLang="en-US" dirty="0" smtClean="0">
                <a:solidFill>
                  <a:srgbClr val="FF0000"/>
                </a:solidFill>
              </a:rPr>
              <a:t>形心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zh-TW" altLang="en-US" dirty="0">
                <a:solidFill>
                  <a:srgbClr val="FFC000"/>
                </a:solidFill>
              </a:rPr>
              <a:t>初次計算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zh-TW" altLang="en-US" dirty="0" smtClean="0"/>
              <a:t>如下左表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42127" r="65950" b="29691"/>
          <a:stretch/>
        </p:blipFill>
        <p:spPr bwMode="auto">
          <a:xfrm>
            <a:off x="3112033" y="1042251"/>
            <a:ext cx="1675991" cy="2376263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742065" y="961679"/>
            <a:ext cx="2171678" cy="252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868347" y="4694178"/>
            <a:ext cx="1919115" cy="1476343"/>
            <a:chOff x="868347" y="3699435"/>
            <a:chExt cx="1919115" cy="147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868347" y="3997250"/>
                  <a:ext cx="1919115" cy="1178528"/>
                </a:xfrm>
                <a:prstGeom prst="rect">
                  <a:avLst/>
                </a:prstGeom>
                <a:solidFill>
                  <a:srgbClr val="C00000"/>
                </a:solidFill>
                <a:ln w="34925">
                  <a:solidFill>
                    <a:srgbClr val="FFC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+2+4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TW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=2.33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5+3+1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TW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347" y="3997250"/>
                  <a:ext cx="1919115" cy="11785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4925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/>
          </p:nvSpPr>
          <p:spPr>
            <a:xfrm>
              <a:off x="868347" y="3699435"/>
              <a:ext cx="1919115" cy="297815"/>
            </a:xfrm>
            <a:prstGeom prst="rect">
              <a:avLst/>
            </a:prstGeom>
            <a:solidFill>
              <a:srgbClr val="C00000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初始形心</a:t>
              </a:r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132861" y="4694178"/>
            <a:ext cx="1386918" cy="1476343"/>
            <a:chOff x="3368427" y="3699435"/>
            <a:chExt cx="1386918" cy="147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3368427" y="3995262"/>
                  <a:ext cx="1386918" cy="1180516"/>
                </a:xfrm>
                <a:prstGeom prst="rect">
                  <a:avLst/>
                </a:prstGeom>
                <a:solidFill>
                  <a:srgbClr val="92D050"/>
                </a:solidFill>
                <a:ln w="34925">
                  <a:solidFill>
                    <a:srgbClr val="FF66CC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+5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TW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=3.5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5+2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TW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=3.5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427" y="3995262"/>
                  <a:ext cx="1386918" cy="11805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4925">
                  <a:solidFill>
                    <a:srgbClr val="FF66CC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3368427" y="3699435"/>
              <a:ext cx="1386918" cy="295827"/>
            </a:xfrm>
            <a:prstGeom prst="rect">
              <a:avLst/>
            </a:prstGeom>
            <a:solidFill>
              <a:schemeClr val="accent2"/>
            </a:solidFill>
            <a:ln w="34925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初始形心</a:t>
              </a:r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860044" y="4937258"/>
            <a:ext cx="2520000" cy="1738673"/>
            <a:chOff x="5860044" y="4937258"/>
            <a:chExt cx="2520000" cy="173867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9" t="47742" r="64969" b="37152"/>
            <a:stretch/>
          </p:blipFill>
          <p:spPr bwMode="auto">
            <a:xfrm>
              <a:off x="5860044" y="5300558"/>
              <a:ext cx="2520000" cy="137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5868144" y="4937258"/>
              <a:ext cx="2456372" cy="363300"/>
            </a:xfrm>
            <a:prstGeom prst="rect">
              <a:avLst/>
            </a:prstGeom>
            <a:solidFill>
              <a:srgbClr val="0000FF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初始形心 </a:t>
              </a:r>
              <a:r>
                <a:rPr lang="en-US" altLang="zh-TW" dirty="0" smtClean="0"/>
                <a:t>- </a:t>
              </a:r>
              <a:r>
                <a:rPr lang="zh-TW" altLang="en-US" dirty="0" smtClean="0"/>
                <a:t>座標</a:t>
              </a:r>
              <a:endParaRPr lang="zh-TW" altLang="en-US" dirty="0"/>
            </a:p>
          </p:txBody>
        </p:sp>
      </p:grpSp>
      <p:sp>
        <p:nvSpPr>
          <p:cNvPr id="15" name="向右箭號 14"/>
          <p:cNvSpPr/>
          <p:nvPr/>
        </p:nvSpPr>
        <p:spPr>
          <a:xfrm>
            <a:off x="4860032" y="5661248"/>
            <a:ext cx="79208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8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29672" r="59942" b="41182"/>
          <a:stretch/>
        </p:blipFill>
        <p:spPr bwMode="auto">
          <a:xfrm>
            <a:off x="2253587" y="920376"/>
            <a:ext cx="3326525" cy="211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6" t="29347" r="29208" b="29616"/>
          <a:stretch/>
        </p:blipFill>
        <p:spPr bwMode="auto">
          <a:xfrm>
            <a:off x="5364088" y="814223"/>
            <a:ext cx="3600000" cy="36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547664" y="116632"/>
            <a:ext cx="6552728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計算各樣本到各聚類</a:t>
            </a:r>
            <a:r>
              <a:rPr lang="zh-TW" altLang="en-US" dirty="0" smtClean="0">
                <a:solidFill>
                  <a:srgbClr val="FF0000"/>
                </a:solidFill>
              </a:rPr>
              <a:t>形心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zh-TW" altLang="en-US" dirty="0">
                <a:solidFill>
                  <a:srgbClr val="FFC000"/>
                </a:solidFill>
              </a:rPr>
              <a:t>初次計算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距離</a:t>
            </a:r>
            <a:r>
              <a:rPr lang="zh-TW" altLang="en-US" dirty="0" smtClean="0"/>
              <a:t>如下左表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2491"/>
            <a:ext cx="3059563" cy="27911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480" y="4437112"/>
            <a:ext cx="2636581" cy="23762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66722" y="5416792"/>
            <a:ext cx="2087832" cy="13577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歐</a:t>
            </a:r>
            <a:r>
              <a:rPr lang="zh-TW" altLang="zh-TW" sz="3200" dirty="0" smtClean="0">
                <a:latin typeface="+mn-ea"/>
              </a:rPr>
              <a:t>幾</a:t>
            </a:r>
            <a:r>
              <a:rPr lang="zh-TW" altLang="zh-TW" sz="3200" dirty="0">
                <a:latin typeface="+mn-ea"/>
              </a:rPr>
              <a:t>里</a:t>
            </a:r>
            <a:r>
              <a:rPr lang="zh-TW" altLang="zh-TW" sz="3200" dirty="0" smtClean="0">
                <a:latin typeface="+mn-ea"/>
              </a:rPr>
              <a:t>得</a:t>
            </a:r>
            <a:endParaRPr lang="en-US" altLang="zh-TW" sz="3200" dirty="0" smtClean="0">
              <a:latin typeface="+mn-ea"/>
            </a:endParaRPr>
          </a:p>
          <a:p>
            <a:pPr algn="ctr"/>
            <a:r>
              <a:rPr lang="zh-TW" altLang="zh-TW" sz="3200" dirty="0" smtClean="0">
                <a:latin typeface="+mn-ea"/>
              </a:rPr>
              <a:t>距離</a:t>
            </a:r>
            <a:endParaRPr lang="zh-TW" altLang="zh-TW" sz="3200" dirty="0"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47742" r="64969" b="37152"/>
          <a:stretch/>
        </p:blipFill>
        <p:spPr bwMode="auto">
          <a:xfrm>
            <a:off x="6531782" y="2554428"/>
            <a:ext cx="2520000" cy="1375373"/>
          </a:xfrm>
          <a:prstGeom prst="rect">
            <a:avLst/>
          </a:prstGeom>
          <a:noFill/>
          <a:ln w="349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43808" y="1367036"/>
            <a:ext cx="2520280" cy="333772"/>
          </a:xfrm>
          <a:prstGeom prst="rect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5384147"/>
            <a:ext cx="5950345" cy="1390429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-24968" y="920376"/>
            <a:ext cx="2171678" cy="211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0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3" t="35446" r="66157" b="36031"/>
          <a:stretch/>
        </p:blipFill>
        <p:spPr bwMode="auto">
          <a:xfrm>
            <a:off x="5868144" y="873120"/>
            <a:ext cx="2160000" cy="2650953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690970" y="134065"/>
            <a:ext cx="4968552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依據</a:t>
            </a:r>
            <a:r>
              <a:rPr lang="en-US" altLang="zh-TW" dirty="0"/>
              <a:t>-</a:t>
            </a:r>
            <a:r>
              <a:rPr lang="zh-TW" altLang="en-US" dirty="0" smtClean="0"/>
              <a:t>各樣本對各聚類中心的距離，以最短為原則，將各樣本重新歸屬</a:t>
            </a:r>
            <a:r>
              <a:rPr lang="zh-TW" altLang="en-US" dirty="0"/>
              <a:t>到</a:t>
            </a:r>
            <a:r>
              <a:rPr lang="zh-TW" altLang="en-US" dirty="0" smtClean="0"/>
              <a:t>各聚類如下左表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29672" r="59942" b="41182"/>
          <a:stretch/>
        </p:blipFill>
        <p:spPr bwMode="auto">
          <a:xfrm>
            <a:off x="1547664" y="873120"/>
            <a:ext cx="3326525" cy="2676809"/>
          </a:xfrm>
          <a:prstGeom prst="rect">
            <a:avLst/>
          </a:prstGeom>
          <a:noFill/>
          <a:ln w="349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爆炸 1 1"/>
          <p:cNvSpPr/>
          <p:nvPr/>
        </p:nvSpPr>
        <p:spPr>
          <a:xfrm>
            <a:off x="5148064" y="3789040"/>
            <a:ext cx="3816424" cy="2808312"/>
          </a:xfrm>
          <a:prstGeom prst="irregularSeal1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+mn-ea"/>
              </a:rPr>
              <a:t>產生新的聚類</a:t>
            </a:r>
            <a:r>
              <a:rPr lang="en-US" altLang="zh-TW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+mn-ea"/>
              </a:rPr>
              <a:t>形心</a:t>
            </a:r>
            <a:r>
              <a:rPr lang="en-US" altLang="zh-TW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+mn-ea"/>
              </a:rPr>
              <a:t>與原來的不同</a:t>
            </a:r>
            <a:r>
              <a:rPr lang="en-US" altLang="zh-TW" dirty="0" smtClean="0">
                <a:solidFill>
                  <a:srgbClr val="FF0000"/>
                </a:solidFill>
                <a:latin typeface="+mn-ea"/>
              </a:rPr>
              <a:t>-Resume</a:t>
            </a:r>
            <a:endParaRPr lang="zh-TW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2" t="38685" r="28311" b="19140"/>
          <a:stretch/>
        </p:blipFill>
        <p:spPr bwMode="auto">
          <a:xfrm>
            <a:off x="1547664" y="3680157"/>
            <a:ext cx="3269474" cy="3098956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5148064" y="206084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827584" y="5193196"/>
            <a:ext cx="57606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4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2" t="38685" r="28311" b="19140"/>
          <a:stretch/>
        </p:blipFill>
        <p:spPr bwMode="auto">
          <a:xfrm>
            <a:off x="5436096" y="926088"/>
            <a:ext cx="3600000" cy="341224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63888" y="119165"/>
            <a:ext cx="5040560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5</a:t>
            </a:r>
            <a:r>
              <a:rPr lang="en-US" altLang="zh-TW" dirty="0" smtClean="0">
                <a:solidFill>
                  <a:srgbClr val="0000FF"/>
                </a:solidFill>
              </a:rPr>
              <a:t>.(</a:t>
            </a:r>
            <a:r>
              <a:rPr lang="zh-TW" altLang="en-US" dirty="0" smtClean="0">
                <a:solidFill>
                  <a:srgbClr val="0000FF"/>
                </a:solidFill>
              </a:rPr>
              <a:t>重覆動作</a:t>
            </a:r>
            <a:r>
              <a:rPr lang="en-US" altLang="zh-TW" dirty="0" smtClean="0">
                <a:solidFill>
                  <a:srgbClr val="0000FF"/>
                </a:solidFill>
              </a:rPr>
              <a:t>2)</a:t>
            </a:r>
            <a:r>
              <a:rPr lang="zh-TW" altLang="en-US" dirty="0" smtClean="0"/>
              <a:t>重新計算出各聚類</a:t>
            </a:r>
            <a:r>
              <a:rPr lang="zh-TW" altLang="en-US" dirty="0" smtClean="0">
                <a:solidFill>
                  <a:srgbClr val="FF0000"/>
                </a:solidFill>
              </a:rPr>
              <a:t>形心</a:t>
            </a:r>
            <a:r>
              <a:rPr lang="zh-TW" altLang="en-US" dirty="0" smtClean="0"/>
              <a:t>如下左表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29989" y="5063522"/>
                <a:ext cx="2303836" cy="117852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+2+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1.66666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4.3333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89" y="5063522"/>
                <a:ext cx="2303836" cy="1178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63888" y="4997662"/>
                <a:ext cx="1691030" cy="1174937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zh-TW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zh-TW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zh-TW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TW" alt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zh-TW" alt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zh-TW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TW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TW" alt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997662"/>
                <a:ext cx="1691030" cy="1174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742065" y="961679"/>
            <a:ext cx="2171678" cy="252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3" t="35446" r="66157" b="36031"/>
          <a:stretch/>
        </p:blipFill>
        <p:spPr bwMode="auto">
          <a:xfrm>
            <a:off x="3094919" y="954574"/>
            <a:ext cx="2160000" cy="2650953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929989" y="4702273"/>
            <a:ext cx="2303836" cy="361249"/>
          </a:xfrm>
          <a:prstGeom prst="rect">
            <a:avLst/>
          </a:prstGeom>
          <a:solidFill>
            <a:srgbClr val="C00000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次</a:t>
            </a:r>
            <a:r>
              <a:rPr lang="zh-TW" altLang="en-US" dirty="0"/>
              <a:t>的</a:t>
            </a:r>
            <a:r>
              <a:rPr lang="zh-TW" altLang="en-US" dirty="0" smtClean="0"/>
              <a:t>形心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563887" y="4702273"/>
            <a:ext cx="1691031" cy="295389"/>
          </a:xfrm>
          <a:prstGeom prst="rect">
            <a:avLst/>
          </a:prstGeom>
          <a:solidFill>
            <a:schemeClr val="accent2"/>
          </a:solidFill>
          <a:ln w="34925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+mn-ea"/>
              </a:rPr>
              <a:t>第二次</a:t>
            </a:r>
            <a:r>
              <a:rPr lang="zh-TW" altLang="en-US" dirty="0">
                <a:latin typeface="+mn-ea"/>
              </a:rPr>
              <a:t>的形</a:t>
            </a:r>
            <a:r>
              <a:rPr lang="zh-TW" altLang="en-US" dirty="0" smtClean="0">
                <a:latin typeface="+mn-ea"/>
              </a:rPr>
              <a:t>心</a:t>
            </a:r>
            <a:r>
              <a:rPr lang="en-US" altLang="zh-TW" dirty="0" smtClean="0">
                <a:latin typeface="+mn-ea"/>
              </a:rPr>
              <a:t>2</a:t>
            </a:r>
            <a:endParaRPr lang="zh-TW" altLang="en-US" dirty="0">
              <a:latin typeface="+mn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976096" y="4632678"/>
            <a:ext cx="2520000" cy="2162194"/>
            <a:chOff x="5976096" y="4632678"/>
            <a:chExt cx="2520000" cy="2162194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7" t="50000" r="64982" b="30172"/>
            <a:stretch/>
          </p:blipFill>
          <p:spPr bwMode="auto">
            <a:xfrm>
              <a:off x="5976096" y="4997662"/>
              <a:ext cx="2520000" cy="1797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976096" y="4632678"/>
              <a:ext cx="2520000" cy="364984"/>
            </a:xfrm>
            <a:prstGeom prst="rect">
              <a:avLst/>
            </a:prstGeom>
            <a:solidFill>
              <a:srgbClr val="0000FF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第</a:t>
              </a:r>
              <a:r>
                <a:rPr lang="zh-TW" altLang="en-US" dirty="0"/>
                <a:t>二</a:t>
              </a:r>
              <a:r>
                <a:rPr lang="zh-TW" altLang="en-US" dirty="0" smtClean="0"/>
                <a:t>次形心 </a:t>
              </a:r>
              <a:r>
                <a:rPr lang="en-US" altLang="zh-TW" dirty="0" smtClean="0"/>
                <a:t>- </a:t>
              </a:r>
              <a:r>
                <a:rPr lang="zh-TW" altLang="en-US" dirty="0" smtClean="0"/>
                <a:t>座標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33250" r="61798" b="38180"/>
          <a:stretch/>
        </p:blipFill>
        <p:spPr bwMode="auto">
          <a:xfrm>
            <a:off x="1763688" y="4580943"/>
            <a:ext cx="2857915" cy="208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6" t="26616" r="28311" b="32004"/>
          <a:stretch/>
        </p:blipFill>
        <p:spPr bwMode="auto">
          <a:xfrm>
            <a:off x="5556197" y="836712"/>
            <a:ext cx="3600000" cy="332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988604" y="86033"/>
            <a:ext cx="5904656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6.</a:t>
            </a:r>
            <a:r>
              <a:rPr lang="en-US" altLang="zh-TW" dirty="0" smtClean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.(</a:t>
            </a:r>
            <a:r>
              <a:rPr lang="zh-TW" altLang="en-US" dirty="0">
                <a:solidFill>
                  <a:srgbClr val="0000FF"/>
                </a:solidFill>
              </a:rPr>
              <a:t>重覆</a:t>
            </a:r>
            <a:r>
              <a:rPr lang="zh-TW" altLang="en-US" dirty="0" smtClean="0">
                <a:solidFill>
                  <a:srgbClr val="0000FF"/>
                </a:solidFill>
              </a:rPr>
              <a:t>動作</a:t>
            </a:r>
            <a:r>
              <a:rPr lang="en-US" altLang="zh-TW" dirty="0" smtClean="0">
                <a:solidFill>
                  <a:srgbClr val="0000FF"/>
                </a:solidFill>
              </a:rPr>
              <a:t>3)</a:t>
            </a:r>
            <a:r>
              <a:rPr lang="zh-TW" altLang="en-US" dirty="0" smtClean="0"/>
              <a:t>計算各樣本到各聚類</a:t>
            </a:r>
            <a:r>
              <a:rPr lang="zh-TW" altLang="en-US" dirty="0" smtClean="0">
                <a:solidFill>
                  <a:srgbClr val="FF0000"/>
                </a:solidFill>
              </a:rPr>
              <a:t>形心</a:t>
            </a:r>
            <a:r>
              <a:rPr lang="zh-TW" altLang="en-US" dirty="0"/>
              <a:t>的距離</a:t>
            </a:r>
            <a:r>
              <a:rPr lang="zh-TW" altLang="en-US" dirty="0" smtClean="0"/>
              <a:t>如下左表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923017" y="980728"/>
            <a:ext cx="2171678" cy="252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3115217" y="1052736"/>
            <a:ext cx="2537665" cy="2183169"/>
            <a:chOff x="5976096" y="4611703"/>
            <a:chExt cx="2537665" cy="2183169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7" t="50000" r="64982" b="30172"/>
            <a:stretch/>
          </p:blipFill>
          <p:spPr bwMode="auto">
            <a:xfrm>
              <a:off x="5976096" y="4997662"/>
              <a:ext cx="2520000" cy="1797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5993761" y="4611703"/>
              <a:ext cx="2520000" cy="364984"/>
            </a:xfrm>
            <a:prstGeom prst="rect">
              <a:avLst/>
            </a:prstGeom>
            <a:solidFill>
              <a:srgbClr val="0000FF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第</a:t>
              </a:r>
              <a:r>
                <a:rPr lang="zh-TW" altLang="en-US" dirty="0"/>
                <a:t>二</a:t>
              </a:r>
              <a:r>
                <a:rPr lang="zh-TW" altLang="en-US" dirty="0" smtClean="0"/>
                <a:t>次形心 </a:t>
              </a:r>
              <a:r>
                <a:rPr lang="en-US" altLang="zh-TW" dirty="0" smtClean="0"/>
                <a:t>- </a:t>
              </a:r>
              <a:r>
                <a:rPr lang="zh-TW" altLang="en-US" dirty="0" smtClean="0"/>
                <a:t>座標</a:t>
              </a:r>
              <a:endParaRPr lang="zh-TW" altLang="en-US" dirty="0"/>
            </a:p>
          </p:txBody>
        </p:sp>
      </p:grpSp>
      <p:sp>
        <p:nvSpPr>
          <p:cNvPr id="2" name="向右箭號 1"/>
          <p:cNvSpPr/>
          <p:nvPr/>
        </p:nvSpPr>
        <p:spPr>
          <a:xfrm>
            <a:off x="935442" y="5445865"/>
            <a:ext cx="56431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5431619" y="5445865"/>
            <a:ext cx="56431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6276197" y="4588297"/>
            <a:ext cx="2160000" cy="2089884"/>
            <a:chOff x="6276197" y="4588297"/>
            <a:chExt cx="2160000" cy="208988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38146" r="66072" b="32974"/>
            <a:stretch/>
          </p:blipFill>
          <p:spPr bwMode="auto">
            <a:xfrm>
              <a:off x="6276197" y="4588297"/>
              <a:ext cx="2160000" cy="2089884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356197" y="4653135"/>
              <a:ext cx="244987" cy="330787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7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1" t="32004" r="28553" b="26185"/>
          <a:stretch/>
        </p:blipFill>
        <p:spPr bwMode="auto">
          <a:xfrm>
            <a:off x="4716016" y="1988840"/>
            <a:ext cx="3600000" cy="34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3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6488" y="116632"/>
            <a:ext cx="5472608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.</a:t>
            </a:r>
            <a:r>
              <a:rPr lang="en-US" altLang="zh-TW" dirty="0" smtClean="0">
                <a:solidFill>
                  <a:srgbClr val="0000FF"/>
                </a:solidFill>
              </a:rPr>
              <a:t> (</a:t>
            </a:r>
            <a:r>
              <a:rPr lang="zh-TW" altLang="en-US" dirty="0">
                <a:solidFill>
                  <a:srgbClr val="0000FF"/>
                </a:solidFill>
              </a:rPr>
              <a:t>重覆</a:t>
            </a:r>
            <a:r>
              <a:rPr lang="zh-TW" altLang="en-US" dirty="0" smtClean="0">
                <a:solidFill>
                  <a:srgbClr val="0000FF"/>
                </a:solidFill>
              </a:rPr>
              <a:t>動作</a:t>
            </a:r>
            <a:r>
              <a:rPr lang="en-US" altLang="zh-TW" dirty="0" smtClean="0">
                <a:solidFill>
                  <a:srgbClr val="0000FF"/>
                </a:solidFill>
              </a:rPr>
              <a:t>4)</a:t>
            </a:r>
            <a:r>
              <a:rPr lang="zh-TW" altLang="en-US" dirty="0" smtClean="0"/>
              <a:t>依據</a:t>
            </a:r>
            <a:r>
              <a:rPr lang="en-US" altLang="zh-TW" dirty="0"/>
              <a:t>-</a:t>
            </a:r>
            <a:r>
              <a:rPr lang="zh-TW" altLang="en-US" dirty="0"/>
              <a:t>各樣本對各聚類中心的距離，</a:t>
            </a:r>
            <a:r>
              <a:rPr lang="zh-TW" altLang="en-US" dirty="0">
                <a:solidFill>
                  <a:srgbClr val="FF0000"/>
                </a:solidFill>
              </a:rPr>
              <a:t>以最短為原則</a:t>
            </a:r>
            <a:r>
              <a:rPr lang="zh-TW" altLang="en-US" dirty="0"/>
              <a:t>，將各樣本重新歸屬到各聚類如下左表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43608" y="5584569"/>
            <a:ext cx="7598742" cy="1054976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8.</a:t>
            </a:r>
            <a:r>
              <a:rPr lang="en-US" altLang="zh-TW" sz="2400" dirty="0" smtClean="0">
                <a:solidFill>
                  <a:srgbClr val="0000FF"/>
                </a:solidFill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</a:rPr>
              <a:t>因為此次</a:t>
            </a:r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【</a:t>
            </a:r>
            <a:r>
              <a:rPr lang="zh-TW" altLang="en-US" sz="2400" dirty="0" smtClean="0">
                <a:solidFill>
                  <a:schemeClr val="bg1"/>
                </a:solidFill>
              </a:rPr>
              <a:t>所有的樣本的聚類歸屬均與前次相同</a:t>
            </a:r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】</a:t>
            </a:r>
            <a:r>
              <a:rPr lang="zh-TW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</a:rPr>
              <a:t>皆無更動</a:t>
            </a:r>
            <a:r>
              <a:rPr lang="en-US" altLang="zh-TW" sz="2400" dirty="0" smtClean="0">
                <a:solidFill>
                  <a:schemeClr val="bg1"/>
                </a:solidFill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</a:rPr>
              <a:t>，故結束。</a:t>
            </a:r>
            <a:r>
              <a:rPr lang="zh-TW" altLang="en-US" sz="2400" dirty="0" smtClean="0">
                <a:solidFill>
                  <a:srgbClr val="0000FF"/>
                </a:solidFill>
              </a:rPr>
              <a:t>目前</a:t>
            </a:r>
            <a:r>
              <a:rPr lang="zh-TW" altLang="en-US" sz="2400" dirty="0" smtClean="0">
                <a:solidFill>
                  <a:schemeClr val="accent5">
                    <a:lumMod val="90000"/>
                  </a:schemeClr>
                </a:solidFill>
              </a:rPr>
              <a:t>各聚類形心的座標</a:t>
            </a:r>
            <a:r>
              <a:rPr lang="zh-TW" altLang="en-US" sz="2400" dirty="0" smtClean="0">
                <a:solidFill>
                  <a:srgbClr val="0000FF"/>
                </a:solidFill>
              </a:rPr>
              <a:t>即為所求的解答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195736" y="2204864"/>
            <a:ext cx="2160000" cy="2584285"/>
            <a:chOff x="2195736" y="2204864"/>
            <a:chExt cx="2160000" cy="2584285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38146" r="66072" b="32974"/>
            <a:stretch/>
          </p:blipFill>
          <p:spPr bwMode="auto">
            <a:xfrm>
              <a:off x="2195736" y="2204864"/>
              <a:ext cx="2160000" cy="2584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3297716" y="2348880"/>
              <a:ext cx="244987" cy="330787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55735" y="188913"/>
            <a:ext cx="5220721" cy="719807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產出</a:t>
            </a:r>
            <a:r>
              <a:rPr lang="en-US" altLang="zh-TW" dirty="0" smtClean="0">
                <a:solidFill>
                  <a:srgbClr val="0000FF"/>
                </a:solidFill>
              </a:rPr>
              <a:t>(4</a:t>
            </a:r>
            <a:r>
              <a:rPr lang="zh-TW" altLang="en-US" dirty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Outcome)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 t="50000" r="64982" b="30172"/>
          <a:stretch/>
        </p:blipFill>
        <p:spPr bwMode="auto">
          <a:xfrm>
            <a:off x="665496" y="1221814"/>
            <a:ext cx="2520000" cy="179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8146" r="66072" b="32974"/>
          <a:stretch/>
        </p:blipFill>
        <p:spPr bwMode="auto">
          <a:xfrm>
            <a:off x="3243235" y="1239263"/>
            <a:ext cx="2160000" cy="25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1" t="32004" r="28553" b="26185"/>
          <a:stretch/>
        </p:blipFill>
        <p:spPr bwMode="auto">
          <a:xfrm>
            <a:off x="5403860" y="1290311"/>
            <a:ext cx="3600000" cy="34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65496" y="933782"/>
            <a:ext cx="2448272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1.</a:t>
            </a:r>
            <a:r>
              <a:rPr lang="zh-TW" altLang="en-US" dirty="0" smtClean="0"/>
              <a:t>聚類的形心座標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75835" y="933782"/>
            <a:ext cx="2340161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2.</a:t>
            </a:r>
            <a:r>
              <a:rPr lang="zh-TW" altLang="en-US" sz="1400" dirty="0" smtClean="0"/>
              <a:t>每一樣本最後所屬的聚類</a:t>
            </a:r>
            <a:endParaRPr lang="zh-TW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940152" y="955299"/>
            <a:ext cx="295232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</a:t>
            </a:r>
            <a:r>
              <a:rPr lang="zh-TW" altLang="en-US" dirty="0" smtClean="0"/>
              <a:t>以圖呈現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13768" y="5152632"/>
            <a:ext cx="295232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4.</a:t>
            </a:r>
            <a:r>
              <a:rPr lang="zh-TW" altLang="en-US" dirty="0" smtClean="0"/>
              <a:t>你的分析所得</a:t>
            </a:r>
            <a:r>
              <a:rPr lang="en-US" altLang="zh-TW" dirty="0" smtClean="0"/>
              <a:t>(</a:t>
            </a:r>
            <a:r>
              <a:rPr lang="zh-TW" altLang="en-US" dirty="0" smtClean="0"/>
              <a:t>判讀結果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13768" y="5469681"/>
            <a:ext cx="2952327" cy="96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0000FF"/>
                </a:solidFill>
                <a:latin typeface="+mn-ea"/>
              </a:rPr>
              <a:t>1.X1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愈大、</a:t>
            </a:r>
            <a:r>
              <a:rPr lang="en-US" altLang="zh-TW" dirty="0">
                <a:solidFill>
                  <a:srgbClr val="0000FF"/>
                </a:solidFill>
                <a:latin typeface="+mn-ea"/>
              </a:rPr>
              <a:t>X2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愈小</a:t>
            </a:r>
            <a:r>
              <a:rPr lang="en-US" altLang="zh-TW" dirty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zh-TW" dirty="0">
                <a:solidFill>
                  <a:srgbClr val="0000FF"/>
                </a:solidFill>
                <a:latin typeface="+mn-ea"/>
              </a:rPr>
            </a:br>
            <a:r>
              <a:rPr lang="en-US" altLang="zh-TW" dirty="0">
                <a:solidFill>
                  <a:srgbClr val="0000FF"/>
                </a:solidFill>
                <a:latin typeface="+mn-ea"/>
              </a:rPr>
              <a:t>2.X1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愈小、</a:t>
            </a:r>
            <a:r>
              <a:rPr lang="en-US" altLang="zh-TW" dirty="0">
                <a:solidFill>
                  <a:srgbClr val="0000FF"/>
                </a:solidFill>
                <a:latin typeface="+mn-ea"/>
              </a:rPr>
              <a:t> X2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愈大</a:t>
            </a:r>
            <a:r>
              <a:rPr lang="en-US" altLang="zh-TW" dirty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zh-TW" dirty="0">
                <a:solidFill>
                  <a:srgbClr val="0000FF"/>
                </a:solidFill>
                <a:latin typeface="+mn-ea"/>
              </a:rPr>
            </a:br>
            <a:r>
              <a:rPr lang="en-US" altLang="zh-TW" dirty="0">
                <a:solidFill>
                  <a:srgbClr val="0000FF"/>
                </a:solidFill>
                <a:latin typeface="+mn-ea"/>
              </a:rPr>
              <a:t>3.X1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與</a:t>
            </a:r>
            <a:r>
              <a:rPr lang="en-US" altLang="zh-TW" dirty="0">
                <a:solidFill>
                  <a:srgbClr val="0000FF"/>
                </a:solidFill>
                <a:latin typeface="+mn-ea"/>
              </a:rPr>
              <a:t>X2</a:t>
            </a:r>
            <a:r>
              <a:rPr lang="zh-TW" altLang="en-US" dirty="0">
                <a:solidFill>
                  <a:srgbClr val="0000FF"/>
                </a:solidFill>
                <a:latin typeface="+mn-ea"/>
              </a:rPr>
              <a:t>呈現負</a:t>
            </a:r>
            <a:r>
              <a:rPr lang="zh-TW" altLang="en-US" dirty="0" smtClean="0">
                <a:solidFill>
                  <a:srgbClr val="0000FF"/>
                </a:solidFill>
                <a:latin typeface="+mn-ea"/>
              </a:rPr>
              <a:t>相關</a:t>
            </a:r>
            <a:endParaRPr lang="zh-TW" altLang="en-US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58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61380" y="87323"/>
            <a:ext cx="6048672" cy="79181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K-means</a:t>
            </a:r>
            <a:r>
              <a:rPr lang="en-US" altLang="zh-TW" dirty="0" smtClean="0"/>
              <a:t> sub summary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2641868" y="1093814"/>
            <a:ext cx="441572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作業一命題</a:t>
            </a:r>
            <a:r>
              <a:rPr lang="zh-TW" altLang="en-US" dirty="0"/>
              <a:t>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個樣本分屬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個聚類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2121612"/>
            <a:ext cx="4397856" cy="7920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算出</a:t>
            </a:r>
            <a:r>
              <a:rPr lang="en-US" altLang="zh-TW" dirty="0"/>
              <a:t>3</a:t>
            </a:r>
            <a:r>
              <a:rPr lang="zh-TW" altLang="en-US" dirty="0"/>
              <a:t>個聚</a:t>
            </a:r>
            <a:r>
              <a:rPr lang="zh-TW" altLang="en-US" dirty="0" smtClean="0"/>
              <a:t>類的形</a:t>
            </a:r>
            <a:r>
              <a:rPr lang="zh-TW" altLang="en-US" dirty="0"/>
              <a:t>心</a:t>
            </a:r>
          </a:p>
        </p:txBody>
      </p:sp>
      <p:sp>
        <p:nvSpPr>
          <p:cNvPr id="7" name="矩形 6"/>
          <p:cNvSpPr/>
          <p:nvPr/>
        </p:nvSpPr>
        <p:spPr>
          <a:xfrm>
            <a:off x="2627784" y="3207354"/>
            <a:ext cx="4415720" cy="7977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算出每一個樣本跟每一個聚類形心的距離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7784" y="4342615"/>
            <a:ext cx="4415720" cy="767328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重新標記每一樣本歸屬的聚類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取距形心距離最短者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流程圖: 決策 8"/>
          <p:cNvSpPr/>
          <p:nvPr/>
        </p:nvSpPr>
        <p:spPr>
          <a:xfrm>
            <a:off x="3583232" y="5447494"/>
            <a:ext cx="2304256" cy="13577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樣本歸屬</a:t>
            </a:r>
            <a:r>
              <a:rPr lang="zh-TW" altLang="en-US" dirty="0">
                <a:solidFill>
                  <a:srgbClr val="FF0000"/>
                </a:solidFill>
              </a:rPr>
              <a:t>的聚</a:t>
            </a:r>
            <a:r>
              <a:rPr lang="zh-TW" altLang="en-US" dirty="0" smtClean="0">
                <a:solidFill>
                  <a:srgbClr val="FF0000"/>
                </a:solidFill>
              </a:rPr>
              <a:t>類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有被調整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>
            <a:stCxn id="9" idx="3"/>
          </p:cNvCxnSpPr>
          <p:nvPr/>
        </p:nvCxnSpPr>
        <p:spPr>
          <a:xfrm>
            <a:off x="5887488" y="6126386"/>
            <a:ext cx="14208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9" idx="1"/>
          </p:cNvCxnSpPr>
          <p:nvPr/>
        </p:nvCxnSpPr>
        <p:spPr>
          <a:xfrm flipH="1">
            <a:off x="1115616" y="6126386"/>
            <a:ext cx="24676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1115616" y="2517656"/>
            <a:ext cx="0" cy="3608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6" idx="1"/>
          </p:cNvCxnSpPr>
          <p:nvPr/>
        </p:nvCxnSpPr>
        <p:spPr>
          <a:xfrm>
            <a:off x="1115616" y="2517656"/>
            <a:ext cx="151216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512784" y="5374121"/>
            <a:ext cx="72008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有被調整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85192" y="5374120"/>
            <a:ext cx="72008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沒有調整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7308304" y="5067917"/>
            <a:ext cx="1656183" cy="1778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最後一次的形心座標</a:t>
            </a:r>
            <a:r>
              <a:rPr lang="zh-TW" altLang="en-US" dirty="0" smtClean="0">
                <a:solidFill>
                  <a:srgbClr val="FF0000"/>
                </a:solidFill>
              </a:rPr>
              <a:t>即為所求結束作業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>
            <a:off x="4610688" y="1813894"/>
            <a:ext cx="249344" cy="293654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下箭號 29"/>
          <p:cNvSpPr/>
          <p:nvPr/>
        </p:nvSpPr>
        <p:spPr>
          <a:xfrm>
            <a:off x="4610688" y="2898794"/>
            <a:ext cx="249344" cy="293654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下箭號 30"/>
          <p:cNvSpPr/>
          <p:nvPr/>
        </p:nvSpPr>
        <p:spPr>
          <a:xfrm>
            <a:off x="4611276" y="4007199"/>
            <a:ext cx="249344" cy="293654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>
            <a:off x="4610688" y="5135877"/>
            <a:ext cx="249344" cy="293654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0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88913"/>
            <a:ext cx="8928992" cy="1143000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5-3</a:t>
            </a:r>
            <a:r>
              <a:rPr lang="en-US" altLang="zh-TW" dirty="0" smtClean="0"/>
              <a:t>【</a:t>
            </a:r>
            <a:r>
              <a:rPr lang="zh-TW" altLang="en-US" dirty="0" smtClean="0"/>
              <a:t>資料科學</a:t>
            </a:r>
            <a:r>
              <a:rPr lang="en-US" altLang="zh-TW" dirty="0" smtClean="0"/>
              <a:t>】 </a:t>
            </a:r>
            <a:br>
              <a:rPr lang="en-US" altLang="zh-TW" dirty="0" smtClean="0"/>
            </a:br>
            <a:r>
              <a:rPr lang="zh-TW" altLang="en-US" dirty="0" smtClean="0"/>
              <a:t>資料的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/>
              <a:t>標準化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 smtClean="0"/>
              <a:t>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/>
              <a:t>正規化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en-US" altLang="zh-TW" dirty="0" smtClean="0">
                <a:solidFill>
                  <a:srgbClr val="0000FF"/>
                </a:solidFill>
              </a:rPr>
              <a:t>Why?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5" name="矩形 4">
            <a:hlinkClick r:id="rId2"/>
          </p:cNvPr>
          <p:cNvSpPr/>
          <p:nvPr/>
        </p:nvSpPr>
        <p:spPr>
          <a:xfrm>
            <a:off x="971600" y="6204028"/>
            <a:ext cx="7848352" cy="432048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資料的標準化</a:t>
            </a:r>
            <a:r>
              <a:rPr lang="en-US" altLang="zh-TW" dirty="0"/>
              <a:t>(</a:t>
            </a:r>
            <a:r>
              <a:rPr lang="en-US" altLang="zh-TW" b="1" dirty="0"/>
              <a:t>Standardization</a:t>
            </a:r>
            <a:r>
              <a:rPr lang="en-US" altLang="zh-TW" b="1" dirty="0" smtClean="0"/>
              <a:t>)</a:t>
            </a:r>
            <a:r>
              <a:rPr lang="zh-TW" altLang="en-US" dirty="0" smtClean="0"/>
              <a:t>與</a:t>
            </a:r>
            <a:r>
              <a:rPr lang="zh-TW" altLang="en-US" dirty="0"/>
              <a:t>正規</a:t>
            </a:r>
            <a:r>
              <a:rPr lang="zh-TW" altLang="en-US" dirty="0" smtClean="0"/>
              <a:t>化</a:t>
            </a:r>
            <a:r>
              <a:rPr lang="en-US" altLang="zh-TW" dirty="0" smtClean="0"/>
              <a:t>(</a:t>
            </a:r>
            <a:r>
              <a:rPr lang="en-US" altLang="zh-TW" b="1" dirty="0" smtClean="0"/>
              <a:t>Normalization)</a:t>
            </a:r>
            <a:endParaRPr lang="zh-TW" altLang="en-US" dirty="0"/>
          </a:p>
        </p:txBody>
      </p:sp>
      <p:pic>
        <p:nvPicPr>
          <p:cNvPr id="10" name="內容版面配置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06557" y="2039399"/>
            <a:ext cx="7285714" cy="34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橢圓 10"/>
          <p:cNvSpPr/>
          <p:nvPr/>
        </p:nvSpPr>
        <p:spPr>
          <a:xfrm>
            <a:off x="6990083" y="2580248"/>
            <a:ext cx="1008112" cy="100811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045867" y="2580248"/>
            <a:ext cx="1008112" cy="100811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218034" y="3625153"/>
            <a:ext cx="1008112" cy="100811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6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Group 10"/>
          <p:cNvGrpSpPr>
            <a:grpSpLocks/>
          </p:cNvGrpSpPr>
          <p:nvPr/>
        </p:nvGrpSpPr>
        <p:grpSpPr bwMode="auto">
          <a:xfrm>
            <a:off x="250825" y="1341438"/>
            <a:ext cx="8604250" cy="142875"/>
            <a:chOff x="703" y="1525"/>
            <a:chExt cx="4859" cy="91"/>
          </a:xfrm>
        </p:grpSpPr>
        <p:sp>
          <p:nvSpPr>
            <p:cNvPr id="4102" name="AutoShape 11"/>
            <p:cNvSpPr>
              <a:spLocks noChangeArrowheads="1"/>
            </p:cNvSpPr>
            <p:nvPr/>
          </p:nvSpPr>
          <p:spPr bwMode="auto">
            <a:xfrm>
              <a:off x="5284" y="1525"/>
              <a:ext cx="278" cy="91"/>
            </a:xfrm>
            <a:prstGeom prst="flowChartDelay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4103" name="Group 12"/>
            <p:cNvGrpSpPr>
              <a:grpSpLocks/>
            </p:cNvGrpSpPr>
            <p:nvPr/>
          </p:nvGrpSpPr>
          <p:grpSpPr bwMode="auto">
            <a:xfrm>
              <a:off x="703" y="1525"/>
              <a:ext cx="4614" cy="91"/>
              <a:chOff x="157" y="1162"/>
              <a:chExt cx="4614" cy="91"/>
            </a:xfrm>
          </p:grpSpPr>
          <p:sp>
            <p:nvSpPr>
              <p:cNvPr id="4104" name="AutoShape 13"/>
              <p:cNvSpPr>
                <a:spLocks noChangeArrowheads="1"/>
              </p:cNvSpPr>
              <p:nvPr/>
            </p:nvSpPr>
            <p:spPr bwMode="auto">
              <a:xfrm rot="10800000" flipH="1">
                <a:off x="394" y="1162"/>
                <a:ext cx="4377" cy="91"/>
              </a:xfrm>
              <a:prstGeom prst="roundRect">
                <a:avLst>
                  <a:gd name="adj" fmla="val 0"/>
                </a:avLst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4105" name="AutoShape 14"/>
              <p:cNvSpPr>
                <a:spLocks noChangeArrowheads="1"/>
              </p:cNvSpPr>
              <p:nvPr/>
            </p:nvSpPr>
            <p:spPr bwMode="auto">
              <a:xfrm rot="10800000">
                <a:off x="157" y="1162"/>
                <a:ext cx="246" cy="91"/>
              </a:xfrm>
              <a:prstGeom prst="flowChartDelay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</p:grpSp>
      </p:grpSp>
      <p:sp>
        <p:nvSpPr>
          <p:cNvPr id="4100" name="文字方塊 1"/>
          <p:cNvSpPr txBox="1">
            <a:spLocks noChangeArrowheads="1"/>
          </p:cNvSpPr>
          <p:nvPr/>
        </p:nvSpPr>
        <p:spPr bwMode="auto">
          <a:xfrm>
            <a:off x="18926" y="38234"/>
            <a:ext cx="952162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03388" indent="-1703388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sz="4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５</a:t>
            </a:r>
            <a:r>
              <a:rPr lang="zh-TW" altLang="en-US" sz="4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章 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聚</a:t>
            </a:r>
            <a:r>
              <a:rPr lang="zh-TW" altLang="en-US" sz="4400" b="1" dirty="0">
                <a:latin typeface="微軟正黑體" pitchFamily="34" charset="-120"/>
                <a:ea typeface="微軟正黑體" pitchFamily="34" charset="-120"/>
              </a:rPr>
              <a:t>類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分析（一）：均值聚類分</a:t>
            </a:r>
            <a:endParaRPr lang="en-US" altLang="zh-TW" sz="4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析</a:t>
            </a:r>
            <a:endParaRPr lang="en-US" altLang="zh-TW" sz="4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10" name="文字方塊 1"/>
          <p:cNvSpPr txBox="1">
            <a:spLocks noChangeArrowheads="1"/>
          </p:cNvSpPr>
          <p:nvPr/>
        </p:nvSpPr>
        <p:spPr bwMode="auto">
          <a:xfrm>
            <a:off x="827087" y="1772816"/>
            <a:ext cx="778184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hlinkClick r:id="rId2" action="ppaction://hlinksldjump"/>
              </a:rPr>
              <a:t>5-1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2" action="ppaction://hlinksldjump"/>
              </a:rPr>
              <a:t>模型架構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5-2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模型建立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5-3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實例一：旅行社個案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800000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5-4 </a:t>
            </a:r>
            <a:r>
              <a:rPr lang="zh-TW" altLang="en-US" sz="2400" dirty="0">
                <a:solidFill>
                  <a:srgbClr val="800000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實例二：書局行銷個案</a:t>
            </a:r>
            <a:endParaRPr lang="zh-TW" altLang="en-US" sz="2400" dirty="0">
              <a:solidFill>
                <a:srgbClr val="8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800000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5-5 </a:t>
            </a:r>
            <a:r>
              <a:rPr lang="zh-TW" altLang="en-US" sz="2400" dirty="0">
                <a:solidFill>
                  <a:srgbClr val="800000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實例三：公民意見分析個案</a:t>
            </a:r>
            <a:endParaRPr lang="zh-TW" altLang="en-US" sz="2400" dirty="0">
              <a:solidFill>
                <a:srgbClr val="8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實作單元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A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：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Excel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資料探勘系統──均值聚類分析</a:t>
            </a:r>
            <a:endParaRPr lang="zh-TW" altLang="en-US" sz="2400" dirty="0"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5696" y="4725144"/>
            <a:ext cx="6120680" cy="20058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聚類</a:t>
            </a:r>
            <a:r>
              <a:rPr lang="zh-TW" altLang="en-US" dirty="0"/>
              <a:t>分析</a:t>
            </a:r>
            <a:r>
              <a:rPr lang="en-US" altLang="zh-TW" dirty="0" smtClean="0"/>
              <a:t>:</a:t>
            </a:r>
            <a:r>
              <a:rPr lang="zh-TW" altLang="en-US" dirty="0"/>
              <a:t>集</a:t>
            </a:r>
            <a:r>
              <a:rPr lang="zh-TW" altLang="en-US" dirty="0" smtClean="0"/>
              <a:t>群分析</a:t>
            </a:r>
            <a:r>
              <a:rPr lang="en-US" altLang="zh-TW" dirty="0"/>
              <a:t>(Clustering)</a:t>
            </a:r>
            <a:r>
              <a:rPr lang="zh-TW" altLang="en-US" dirty="0"/>
              <a:t>分</a:t>
            </a:r>
            <a:r>
              <a:rPr lang="zh-TW" altLang="en-US" dirty="0" smtClean="0"/>
              <a:t>群</a:t>
            </a:r>
            <a:endParaRPr lang="en-US" altLang="zh-TW" dirty="0" smtClean="0"/>
          </a:p>
          <a:p>
            <a:r>
              <a:rPr lang="en-US" altLang="zh-TW" dirty="0" smtClean="0"/>
              <a:t>A.</a:t>
            </a:r>
            <a:r>
              <a:rPr lang="zh-TW" altLang="en-US" dirty="0" smtClean="0"/>
              <a:t>均值</a:t>
            </a:r>
            <a:r>
              <a:rPr lang="en-US" altLang="zh-TW" dirty="0" smtClean="0"/>
              <a:t>(K-means)</a:t>
            </a:r>
          </a:p>
          <a:p>
            <a:r>
              <a:rPr lang="en-US" altLang="zh-TW" dirty="0" smtClean="0"/>
              <a:t>B.</a:t>
            </a:r>
            <a:r>
              <a:rPr lang="zh-TW" altLang="en-US" dirty="0" smtClean="0"/>
              <a:t>階層</a:t>
            </a:r>
            <a:r>
              <a:rPr lang="zh-TW" altLang="en-US" dirty="0"/>
              <a:t>聚類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(Hierarchical Cluster Analysis)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註</a:t>
            </a:r>
            <a:r>
              <a:rPr lang="en-US" altLang="zh-TW" dirty="0" smtClean="0"/>
              <a:t>: mean </a:t>
            </a:r>
            <a:r>
              <a:rPr lang="zh-TW" altLang="en-US" dirty="0" smtClean="0"/>
              <a:t>意思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小氣</a:t>
            </a:r>
            <a:r>
              <a:rPr lang="en-US" altLang="zh-TW" dirty="0" smtClean="0"/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中間的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b="1" dirty="0" smtClean="0"/>
              <a:t>屬於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非</a:t>
            </a:r>
            <a:r>
              <a:rPr lang="zh-TW" altLang="en-US" b="1" dirty="0"/>
              <a:t>監督學習 </a:t>
            </a:r>
            <a:r>
              <a:rPr lang="en-US" altLang="zh-TW" b="1" dirty="0"/>
              <a:t>(unsupervised learning)</a:t>
            </a:r>
            <a:endParaRPr lang="zh-TW" altLang="en-US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124744"/>
            <a:ext cx="7693025" cy="4374370"/>
          </a:xfrm>
        </p:spPr>
        <p:txBody>
          <a:bodyPr/>
          <a:lstStyle/>
          <a:p>
            <a:r>
              <a:rPr lang="zh-TW" altLang="en-US" dirty="0" smtClean="0"/>
              <a:t>是</a:t>
            </a:r>
            <a:r>
              <a:rPr lang="zh-TW" altLang="en-US" dirty="0"/>
              <a:t>將原始資料的數據</a:t>
            </a:r>
            <a:r>
              <a:rPr lang="zh-TW" altLang="en-US" dirty="0">
                <a:solidFill>
                  <a:srgbClr val="FF0000"/>
                </a:solidFill>
              </a:rPr>
              <a:t>按比例縮放於 </a:t>
            </a:r>
            <a:r>
              <a:rPr lang="en-US" altLang="zh-TW" dirty="0"/>
              <a:t>[0, 1</a:t>
            </a:r>
            <a:r>
              <a:rPr lang="en-US" altLang="zh-TW" dirty="0" smtClean="0"/>
              <a:t>]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/>
              <a:t> </a:t>
            </a:r>
            <a:r>
              <a:rPr lang="en-US" altLang="zh-TW" dirty="0" smtClean="0"/>
              <a:t>[-1, </a:t>
            </a:r>
            <a:r>
              <a:rPr lang="en-US" altLang="zh-TW" dirty="0"/>
              <a:t>1] </a:t>
            </a:r>
            <a:r>
              <a:rPr lang="zh-TW" altLang="en-US" dirty="0"/>
              <a:t>區間中，且不改變其原本分佈。</a:t>
            </a:r>
          </a:p>
          <a:p>
            <a:r>
              <a:rPr lang="zh-TW" altLang="en-US" dirty="0" smtClean="0"/>
              <a:t>兩</a:t>
            </a:r>
            <a:r>
              <a:rPr lang="zh-TW" altLang="en-US" dirty="0"/>
              <a:t>組資料將同時轉換成</a:t>
            </a:r>
            <a:r>
              <a:rPr lang="zh-TW" altLang="en-US" dirty="0">
                <a:solidFill>
                  <a:srgbClr val="0000FF"/>
                </a:solidFill>
              </a:rPr>
              <a:t>純量</a:t>
            </a:r>
            <a:r>
              <a:rPr lang="zh-TW" altLang="en-US" dirty="0"/>
              <a:t>縮放於 </a:t>
            </a:r>
            <a:r>
              <a:rPr lang="en-US" altLang="zh-TW" dirty="0"/>
              <a:t>[0,1]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/>
              <a:t> [-1, 1]</a:t>
            </a:r>
            <a:r>
              <a:rPr lang="zh-TW" altLang="en-US" dirty="0" smtClean="0"/>
              <a:t>區間</a:t>
            </a:r>
            <a:r>
              <a:rPr lang="zh-TW" altLang="en-US" dirty="0"/>
              <a:t>中，</a:t>
            </a:r>
            <a:r>
              <a:rPr lang="zh-TW" altLang="en-US" dirty="0">
                <a:solidFill>
                  <a:srgbClr val="FF0000"/>
                </a:solidFill>
              </a:rPr>
              <a:t>能排除資料單位的限制</a:t>
            </a:r>
            <a:r>
              <a:rPr lang="zh-TW" altLang="en-US" dirty="0"/>
              <a:t>，提供我們一個相同的基準來進行後續比較分析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21201"/>
              </p:ext>
            </p:extLst>
          </p:nvPr>
        </p:nvGraphicFramePr>
        <p:xfrm>
          <a:off x="4927600" y="2794000"/>
          <a:ext cx="9144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914400" imgH="306720" progId="Equation.DSMT4">
                  <p:embed/>
                </p:oleObj>
              </mc:Choice>
              <mc:Fallback>
                <p:oleObj name="Equation" r:id="rId3" imgW="914400" imgH="30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2794000"/>
                        <a:ext cx="914400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3204366" y="48349"/>
            <a:ext cx="5726751" cy="834238"/>
          </a:xfrm>
          <a:ln w="31750">
            <a:solidFill>
              <a:srgbClr val="FFC000"/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TW" altLang="en-US" dirty="0" smtClean="0"/>
              <a:t>標準化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/>
              <a:t>正規化的目的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400" y="3789040"/>
            <a:ext cx="7474399" cy="280196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26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1398097" y="896335"/>
                <a:ext cx="6985000" cy="92697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變</m:t>
                      </m:r>
                      <m:r>
                        <a:rPr lang="zh-TW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數採用</m:t>
                      </m:r>
                      <m:r>
                        <a:rPr lang="zh-TW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資料「標準</m:t>
                      </m:r>
                      <m:r>
                        <a:rPr lang="zh-TW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化</m:t>
                      </m:r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」</m:t>
                      </m:r>
                      <m:r>
                        <a:rPr lang="zh-TW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變換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98097" y="896335"/>
                <a:ext cx="6985000" cy="9269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矩形 5">
            <a:hlinkClick r:id="rId3"/>
          </p:cNvPr>
          <p:cNvSpPr/>
          <p:nvPr/>
        </p:nvSpPr>
        <p:spPr>
          <a:xfrm>
            <a:off x="1128712" y="6309320"/>
            <a:ext cx="7704856" cy="439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dirty="0" smtClean="0">
              <a:solidFill>
                <a:srgbClr val="0000FF"/>
              </a:solidFill>
            </a:endParaRPr>
          </a:p>
          <a:p>
            <a:pPr algn="ctr"/>
            <a:r>
              <a:rPr lang="zh-TW" altLang="en-US" sz="1600" b="1" dirty="0" smtClean="0">
                <a:solidFill>
                  <a:srgbClr val="0000FF"/>
                </a:solidFill>
              </a:rPr>
              <a:t>機器學習中為什麼資料</a:t>
            </a:r>
            <a:r>
              <a:rPr lang="zh-TW" altLang="en-US" sz="1600" b="1" dirty="0">
                <a:solidFill>
                  <a:srgbClr val="0000FF"/>
                </a:solidFill>
              </a:rPr>
              <a:t>常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要作規範化</a:t>
            </a:r>
            <a:r>
              <a:rPr lang="en-US" altLang="zh-TW" sz="1600" b="1" dirty="0" smtClean="0">
                <a:solidFill>
                  <a:srgbClr val="0000FF"/>
                </a:solidFill>
              </a:rPr>
              <a:t>: 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中心化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標準化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歸</a:t>
            </a:r>
            <a:r>
              <a:rPr lang="zh-TW" altLang="en-US" sz="1600" b="1" dirty="0">
                <a:solidFill>
                  <a:srgbClr val="0000FF"/>
                </a:solidFill>
              </a:rPr>
              <a:t>一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化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正規化</a:t>
            </a:r>
            <a:endParaRPr lang="zh-TW" altLang="en-US" sz="1600" b="1" dirty="0">
              <a:solidFill>
                <a:srgbClr val="0000FF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7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5-3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實例一：旅行社個案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965589" y="4941168"/>
                <a:ext cx="3349827" cy="1183786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變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數採用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資料標準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化</m:t>
                                </m:r>
                                <m:r>
                                  <a:rPr lang="zh-TW" altLang="en-US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變換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TW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′=(</m:t>
                                </m:r>
                                <m: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TW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平均值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TW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標</m:t>
                                    </m:r>
                                  </m:den>
                                </m:f>
                                <m:r>
                                  <a:rPr lang="zh-TW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準差</m:t>
                                </m:r>
                              </m:e>
                              <m:e>
                                <m:r>
                                  <a:rPr lang="zh-TW" altLang="en-US" b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還原</m:t>
                                </m:r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zh-TW" alt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TW" altLang="en-US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TW" alt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TW" altLang="en-US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′∗</m:t>
                                </m:r>
                                <m:r>
                                  <a:rPr lang="zh-TW" altLang="en-US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標準差</m:t>
                                </m:r>
                                <m:r>
                                  <a:rPr lang="zh-TW" altLang="en-US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平均值</m:t>
                                </m:r>
                              </m:e>
                            </m:eqAr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89" y="4941168"/>
                <a:ext cx="3349827" cy="1183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8" y="2204864"/>
            <a:ext cx="8975354" cy="23022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16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202489"/>
            <a:ext cx="7026696" cy="834238"/>
          </a:xfrm>
          <a:ln w="31750">
            <a:solidFill>
              <a:srgbClr val="FFC000"/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TW" altLang="en-US" dirty="0"/>
              <a:t>資料</a:t>
            </a:r>
            <a:r>
              <a:rPr lang="zh-TW" altLang="en-US" dirty="0" smtClean="0"/>
              <a:t>前處理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/>
              <a:t>標準化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/>
              <a:t>正規化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1218123"/>
            <a:ext cx="7693025" cy="4536504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Standardization(</a:t>
            </a:r>
            <a:r>
              <a:rPr lang="zh-TW" altLang="en-US" dirty="0">
                <a:solidFill>
                  <a:srgbClr val="FF0000"/>
                </a:solidFill>
              </a:rPr>
              <a:t>標準化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經過標準化的資料</a:t>
            </a:r>
            <a:r>
              <a:rPr lang="zh-TW" altLang="en-US" dirty="0"/>
              <a:t>的平均值會變為</a:t>
            </a:r>
            <a:r>
              <a:rPr lang="en-US" altLang="zh-TW" dirty="0"/>
              <a:t>0, </a:t>
            </a:r>
            <a:r>
              <a:rPr lang="zh-TW" altLang="en-US" dirty="0"/>
              <a:t>標準差變為</a:t>
            </a:r>
            <a:r>
              <a:rPr lang="en-US" altLang="zh-TW" dirty="0" smtClean="0"/>
              <a:t>1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Normalization(</a:t>
            </a:r>
            <a:r>
              <a:rPr lang="zh-TW" altLang="en-US" dirty="0">
                <a:solidFill>
                  <a:srgbClr val="FF0000"/>
                </a:solidFill>
              </a:rPr>
              <a:t>正規化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b="1" dirty="0"/>
              <a:t>最小值最大值正規化</a:t>
            </a:r>
            <a:endParaRPr lang="en-US" altLang="zh-TW" b="1" dirty="0"/>
          </a:p>
          <a:p>
            <a:pPr lvl="2"/>
            <a:r>
              <a:rPr lang="zh-TW" altLang="en-US" dirty="0"/>
              <a:t>將資料等比例縮放到 </a:t>
            </a:r>
            <a:r>
              <a:rPr lang="en-US" altLang="zh-TW" dirty="0">
                <a:solidFill>
                  <a:srgbClr val="0000FF"/>
                </a:solidFill>
              </a:rPr>
              <a:t>[0, 1</a:t>
            </a:r>
            <a:r>
              <a:rPr lang="en-US" altLang="zh-TW" dirty="0" smtClean="0">
                <a:solidFill>
                  <a:srgbClr val="0000FF"/>
                </a:solidFill>
              </a:rPr>
              <a:t>]</a:t>
            </a:r>
            <a:r>
              <a:rPr lang="zh-TW" altLang="en-US" dirty="0" smtClean="0">
                <a:solidFill>
                  <a:srgbClr val="0000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dirty="0" smtClean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[-1, </a:t>
            </a:r>
            <a:r>
              <a:rPr lang="en-US" altLang="zh-TW" dirty="0">
                <a:solidFill>
                  <a:srgbClr val="0000FF"/>
                </a:solidFill>
              </a:rPr>
              <a:t>1]</a:t>
            </a:r>
            <a:r>
              <a:rPr lang="zh-TW" altLang="en-US" dirty="0" smtClean="0"/>
              <a:t>區間</a:t>
            </a:r>
            <a:r>
              <a:rPr lang="zh-TW" altLang="en-US" dirty="0"/>
              <a:t>中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899592" y="6453336"/>
            <a:ext cx="7467323" cy="330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hlinkClick r:id="rId2"/>
              </a:rPr>
              <a:t>資料</a:t>
            </a:r>
            <a:r>
              <a:rPr lang="zh-TW" altLang="en-US" dirty="0" smtClean="0">
                <a:solidFill>
                  <a:srgbClr val="FF0000"/>
                </a:solidFill>
                <a:hlinkClick r:id="rId2"/>
              </a:rPr>
              <a:t>前處理</a:t>
            </a:r>
            <a:r>
              <a:rPr lang="en-US" altLang="zh-TW" dirty="0">
                <a:hlinkClick r:id="rId2"/>
              </a:rPr>
              <a:t>(Missing data</a:t>
            </a:r>
            <a:r>
              <a:rPr lang="en-US" altLang="zh-TW" dirty="0" smtClean="0">
                <a:hlinkClick r:id="rId2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hlinkClick r:id="rId2"/>
              </a:rPr>
              <a:t>、</a:t>
            </a:r>
            <a:r>
              <a:rPr lang="zh-TW" altLang="en-US" dirty="0">
                <a:solidFill>
                  <a:srgbClr val="FF0000"/>
                </a:solidFill>
                <a:hlinkClick r:id="rId2"/>
              </a:rPr>
              <a:t>正規化、</a:t>
            </a:r>
            <a:r>
              <a:rPr lang="zh-TW" altLang="en-US" dirty="0" smtClean="0">
                <a:solidFill>
                  <a:srgbClr val="FF0000"/>
                </a:solidFill>
                <a:hlinkClick r:id="rId2"/>
              </a:rPr>
              <a:t>標準化  </a:t>
            </a:r>
            <a:r>
              <a:rPr lang="en-US" altLang="zh-TW" dirty="0" smtClean="0"/>
              <a:t>https</a:t>
            </a:r>
            <a:r>
              <a:rPr lang="en-US" altLang="zh-TW" dirty="0"/>
              <a:t>://reurl.cc/8pKvYj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740876"/>
            <a:ext cx="2765060" cy="93299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18" y="5361994"/>
            <a:ext cx="3096344" cy="86439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41" y="5377655"/>
            <a:ext cx="3639175" cy="864395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4641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相關連結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988840"/>
            <a:ext cx="8316912" cy="3724275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算術平均數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https://reurl.cc/QblAGO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標準差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https://reurl.cc/V1ZOjR</a:t>
            </a:r>
            <a:endParaRPr lang="en-US" altLang="zh-TW" dirty="0" smtClean="0"/>
          </a:p>
          <a:p>
            <a:pPr lvl="1"/>
            <a:r>
              <a:rPr lang="zh-TW" altLang="en-US" dirty="0"/>
              <a:t>作為測量一組數值的離散程度 </a:t>
            </a:r>
            <a:endParaRPr lang="en-US" altLang="zh-TW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資料</a:t>
            </a:r>
            <a:r>
              <a:rPr lang="zh-TW" altLang="en-US" dirty="0">
                <a:solidFill>
                  <a:srgbClr val="FF0000"/>
                </a:solidFill>
              </a:rPr>
              <a:t>正規化及</a:t>
            </a:r>
            <a:r>
              <a:rPr lang="zh-TW" altLang="en-US" dirty="0" smtClean="0">
                <a:solidFill>
                  <a:srgbClr val="FF0000"/>
                </a:solidFill>
              </a:rPr>
              <a:t>標準化</a:t>
            </a:r>
            <a:r>
              <a:rPr lang="en-US" altLang="zh-TW" dirty="0" smtClean="0">
                <a:solidFill>
                  <a:srgbClr val="FF0000"/>
                </a:solidFill>
                <a:hlinkClick r:id="rId3"/>
              </a:rPr>
              <a:t> </a:t>
            </a:r>
            <a:r>
              <a:rPr lang="en-US" altLang="zh-TW" dirty="0">
                <a:solidFill>
                  <a:srgbClr val="FF0000"/>
                </a:solidFill>
                <a:hlinkClick r:id="rId3"/>
              </a:rPr>
              <a:t>	</a:t>
            </a:r>
            <a:r>
              <a:rPr lang="en-US" altLang="zh-TW" dirty="0" smtClean="0">
                <a:hlinkClick r:id="rId3"/>
              </a:rPr>
              <a:t>https://reurl.cc/xQbMvN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0000FF"/>
                </a:solidFill>
              </a:rPr>
              <a:t>【</a:t>
            </a:r>
            <a:r>
              <a:rPr lang="zh-TW" altLang="en-US" dirty="0">
                <a:solidFill>
                  <a:srgbClr val="0000FF"/>
                </a:solidFill>
              </a:rPr>
              <a:t>資料科學</a:t>
            </a:r>
            <a:r>
              <a:rPr lang="en-US" altLang="zh-TW" dirty="0" smtClean="0">
                <a:solidFill>
                  <a:srgbClr val="0000FF"/>
                </a:solidFill>
              </a:rPr>
              <a:t>】</a:t>
            </a:r>
            <a:r>
              <a:rPr lang="en-US" altLang="zh-TW" dirty="0" smtClean="0">
                <a:solidFill>
                  <a:srgbClr val="0000FF"/>
                </a:solidFill>
                <a:hlinkClick r:id="rId4"/>
              </a:rPr>
              <a:t>https://reurl.cc/NR8dKx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70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5-3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實例一：旅行社個案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662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5-3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實例一之數據分布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（圖中的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Income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原始尺度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30604" r="37114" b="17673"/>
          <a:stretch/>
        </p:blipFill>
        <p:spPr bwMode="auto">
          <a:xfrm>
            <a:off x="1691680" y="1196752"/>
            <a:ext cx="6480000" cy="48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267744" y="908720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配合</a:t>
            </a:r>
            <a:r>
              <a:rPr lang="en-US" altLang="zh-TW" dirty="0" smtClean="0">
                <a:solidFill>
                  <a:srgbClr val="0000FF"/>
                </a:solidFill>
              </a:rPr>
              <a:t>Excel</a:t>
            </a:r>
            <a:r>
              <a:rPr lang="zh-TW" altLang="en-US" dirty="0" smtClean="0">
                <a:solidFill>
                  <a:srgbClr val="0000FF"/>
                </a:solidFill>
              </a:rPr>
              <a:t>檔案一起參考</a:t>
            </a:r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zh-TW" altLang="en-US" dirty="0" smtClean="0">
                <a:solidFill>
                  <a:srgbClr val="0000FF"/>
                </a:solidFill>
              </a:rPr>
              <a:t>看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7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817174" y="5776957"/>
            <a:ext cx="6563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5-4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實例一之聚類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Income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已經採用標準正規化變換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(min) 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優化後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最後結果 如右表</a:t>
            </a:r>
            <a:endPara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4785" r="37113" b="24138"/>
          <a:stretch/>
        </p:blipFill>
        <p:spPr bwMode="auto">
          <a:xfrm>
            <a:off x="1619672" y="905476"/>
            <a:ext cx="6480000" cy="474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275856" y="260648"/>
            <a:ext cx="55446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變數均採用標準正規化 </a:t>
            </a:r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zh-TW" altLang="en-US" dirty="0" smtClean="0">
                <a:solidFill>
                  <a:srgbClr val="0000FF"/>
                </a:solidFill>
              </a:rPr>
              <a:t>方法請參考</a:t>
            </a:r>
            <a:r>
              <a:rPr lang="zh-TW" altLang="en-US" dirty="0">
                <a:solidFill>
                  <a:srgbClr val="0000FF"/>
                </a:solidFill>
              </a:rPr>
              <a:t>配合</a:t>
            </a:r>
            <a:r>
              <a:rPr lang="en-US" altLang="zh-TW" dirty="0">
                <a:solidFill>
                  <a:srgbClr val="0000FF"/>
                </a:solidFill>
              </a:rPr>
              <a:t>Excel</a:t>
            </a:r>
            <a:r>
              <a:rPr lang="zh-TW" altLang="en-US" dirty="0" smtClean="0">
                <a:solidFill>
                  <a:srgbClr val="0000FF"/>
                </a:solidFill>
              </a:rPr>
              <a:t>檔案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740524"/>
            <a:ext cx="3266667" cy="990476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761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5-3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各聚類的意義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t="42241" r="51896" b="33405"/>
          <a:stretch/>
        </p:blipFill>
        <p:spPr bwMode="auto">
          <a:xfrm>
            <a:off x="4114906" y="1289906"/>
            <a:ext cx="4536504" cy="1653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3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75856" y="188640"/>
                <a:ext cx="5609613" cy="642676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變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數採用標準正規化變換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′=(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平均值</m:t>
                            </m:r>
                            <m:f>
                              <m:fPr>
                                <m:type m:val="lin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標</m:t>
                                </m:r>
                              </m:den>
                            </m:f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準差</m:t>
                            </m:r>
                          </m:e>
                        </m:mr>
                        <m:mr>
                          <m:e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還原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′∗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標準差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平均值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88640"/>
                <a:ext cx="5609613" cy="6426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30604" r="37114" b="17673"/>
          <a:stretch/>
        </p:blipFill>
        <p:spPr bwMode="auto">
          <a:xfrm>
            <a:off x="4114906" y="3049039"/>
            <a:ext cx="4971608" cy="370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99592" y="1351340"/>
            <a:ext cx="2520280" cy="1530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最後的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Outcome</a:t>
            </a:r>
            <a:endParaRPr lang="zh-TW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312678" y="5161260"/>
            <a:ext cx="275546" cy="2115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rgbClr val="FF0000"/>
                </a:solidFill>
              </a:rPr>
              <a:t>1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7884368" y="5299268"/>
            <a:ext cx="279648" cy="2964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rgbClr val="FF0000"/>
                </a:solidFill>
              </a:rPr>
              <a:t>3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7380312" y="4492352"/>
            <a:ext cx="271264" cy="232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rgbClr val="FF0000"/>
                </a:solidFill>
              </a:rPr>
              <a:t>2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491880" y="2092220"/>
            <a:ext cx="551018" cy="216024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5-4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實例二：書局行銷個案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8535" r="39052" b="8836"/>
          <a:stretch/>
        </p:blipFill>
        <p:spPr bwMode="auto">
          <a:xfrm>
            <a:off x="1691680" y="924332"/>
            <a:ext cx="6589987" cy="531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2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8535" r="36386" b="9698"/>
          <a:stretch/>
        </p:blipFill>
        <p:spPr bwMode="auto">
          <a:xfrm>
            <a:off x="1512244" y="908720"/>
            <a:ext cx="6936829" cy="524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6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8858" r="36005" b="7973"/>
          <a:stretch/>
        </p:blipFill>
        <p:spPr bwMode="auto">
          <a:xfrm>
            <a:off x="1979713" y="882868"/>
            <a:ext cx="5346918" cy="535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6211669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聚類特徵圖（雷達圖）（圖中的變數已經採用標準正規化變換</a:t>
            </a:r>
            <a:r>
              <a:rPr lang="zh-TW" altLang="en-US" dirty="0"/>
              <a:t>）</a:t>
            </a:r>
          </a:p>
        </p:txBody>
      </p:sp>
      <p:sp>
        <p:nvSpPr>
          <p:cNvPr id="6" name="AutoShape 3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40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solidFill>
                  <a:srgbClr val="FF0000"/>
                </a:solidFill>
                <a:latin typeface="標楷體" panose="03000509000000000000" pitchFamily="65" charset="-120"/>
              </a:rPr>
              <a:t>5-1 </a:t>
            </a:r>
            <a:r>
              <a:rPr lang="zh-TW" altLang="en-US" sz="4000" b="1" dirty="0">
                <a:solidFill>
                  <a:srgbClr val="FF0000"/>
                </a:solidFill>
                <a:latin typeface="標楷體" panose="03000509000000000000" pitchFamily="65" charset="-120"/>
              </a:rPr>
              <a:t>模型架構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40086" r="31650" b="21735"/>
          <a:stretch/>
        </p:blipFill>
        <p:spPr bwMode="auto">
          <a:xfrm>
            <a:off x="899592" y="1734170"/>
            <a:ext cx="7920000" cy="30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0619" y="4841608"/>
            <a:ext cx="779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5-1(a), 5-1(b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「管理學」與「程式設計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」課程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三個聚類）</a:t>
            </a:r>
          </a:p>
        </p:txBody>
      </p:sp>
      <p:sp>
        <p:nvSpPr>
          <p:cNvPr id="3" name="矩形 2"/>
          <p:cNvSpPr/>
          <p:nvPr/>
        </p:nvSpPr>
        <p:spPr>
          <a:xfrm>
            <a:off x="2267744" y="895339"/>
            <a:ext cx="5906206" cy="73346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某系有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名學生其管理學及程式設計成績如圖</a:t>
            </a:r>
            <a:r>
              <a:rPr lang="en-US" altLang="zh-TW" dirty="0" smtClean="0"/>
              <a:t>5-1(a)</a:t>
            </a:r>
          </a:p>
          <a:p>
            <a:r>
              <a:rPr lang="zh-TW" altLang="en-US" dirty="0" smtClean="0"/>
              <a:t>明顯存在三個聚類</a:t>
            </a:r>
            <a:r>
              <a:rPr lang="zh-TW" altLang="en-US" dirty="0"/>
              <a:t>如圖</a:t>
            </a:r>
            <a:r>
              <a:rPr lang="en-US" altLang="zh-TW" dirty="0" smtClean="0"/>
              <a:t>5-1(b)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806327" y="5497397"/>
            <a:ext cx="4287068" cy="580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歐</a:t>
            </a:r>
            <a:r>
              <a:rPr lang="zh-TW" altLang="zh-TW" sz="3200" dirty="0" smtClean="0">
                <a:latin typeface="+mn-ea"/>
              </a:rPr>
              <a:t>幾</a:t>
            </a:r>
            <a:r>
              <a:rPr lang="zh-TW" altLang="zh-TW" sz="3200" dirty="0">
                <a:latin typeface="+mn-ea"/>
              </a:rPr>
              <a:t>里</a:t>
            </a:r>
            <a:r>
              <a:rPr lang="zh-TW" altLang="zh-TW" sz="3200" dirty="0" smtClean="0">
                <a:latin typeface="+mn-ea"/>
              </a:rPr>
              <a:t>得距離</a:t>
            </a:r>
            <a:endParaRPr lang="zh-TW" altLang="zh-TW" sz="3200" dirty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47" y="5511365"/>
            <a:ext cx="3857143" cy="123786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806327" y="6172456"/>
            <a:ext cx="4287068" cy="576775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x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</a:t>
            </a:r>
            <a:r>
              <a:rPr lang="en-US" altLang="zh-TW" i="1" dirty="0" smtClean="0"/>
              <a:t>y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</a:t>
            </a:r>
            <a:r>
              <a:rPr lang="en-US" altLang="zh-TW" dirty="0" smtClean="0"/>
              <a:t>B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x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,</a:t>
            </a:r>
            <a:r>
              <a:rPr lang="en-US" altLang="zh-TW" i="1" dirty="0" smtClean="0"/>
              <a:t>y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)</a:t>
            </a:r>
            <a:r>
              <a:rPr lang="zh-TW" altLang="en-US" dirty="0" smtClean="0"/>
              <a:t>之間</a:t>
            </a:r>
            <a:r>
              <a:rPr lang="zh-TW" altLang="en-US" dirty="0"/>
              <a:t>的歐氏距離</a:t>
            </a:r>
          </a:p>
        </p:txBody>
      </p:sp>
    </p:spTree>
    <p:extLst>
      <p:ext uri="{BB962C8B-B14F-4D97-AF65-F5344CB8AC3E}">
        <p14:creationId xmlns:p14="http://schemas.microsoft.com/office/powerpoint/2010/main" val="34430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5-5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實例三：公民意見分析個案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t="17027" r="45595" b="6250"/>
          <a:stretch/>
        </p:blipFill>
        <p:spPr bwMode="auto">
          <a:xfrm>
            <a:off x="3072914" y="832326"/>
            <a:ext cx="527865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1196752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問卷題目</a:t>
            </a:r>
          </a:p>
        </p:txBody>
      </p:sp>
      <p:sp>
        <p:nvSpPr>
          <p:cNvPr id="3" name="矩形 2"/>
          <p:cNvSpPr/>
          <p:nvPr/>
        </p:nvSpPr>
        <p:spPr>
          <a:xfrm>
            <a:off x="2051638" y="6377458"/>
            <a:ext cx="6264696" cy="288032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Excel-</a:t>
            </a:r>
            <a:r>
              <a:rPr lang="en-US" altLang="zh-TW" dirty="0"/>
              <a:t>SUMXMY2 </a:t>
            </a:r>
            <a:r>
              <a:rPr lang="zh-TW" altLang="en-US" dirty="0" smtClean="0"/>
              <a:t>函數</a:t>
            </a:r>
            <a:r>
              <a:rPr lang="en-US" altLang="zh-TW" dirty="0" smtClean="0"/>
              <a:t>: </a:t>
            </a:r>
            <a:r>
              <a:rPr lang="zh-TW" altLang="en-US" dirty="0" smtClean="0"/>
              <a:t>傳回</a:t>
            </a:r>
            <a:r>
              <a:rPr lang="zh-TW" altLang="en-US" dirty="0"/>
              <a:t>兩個陣列</a:t>
            </a:r>
            <a:r>
              <a:rPr lang="zh-TW" altLang="en-US" dirty="0">
                <a:hlinkClick r:id="rId3"/>
              </a:rPr>
              <a:t>中</a:t>
            </a:r>
            <a:r>
              <a:rPr lang="zh-TW" altLang="en-US" dirty="0"/>
              <a:t>對應數值差的平方和</a:t>
            </a:r>
          </a:p>
        </p:txBody>
      </p:sp>
      <p:sp>
        <p:nvSpPr>
          <p:cNvPr id="6" name="矩形 5"/>
          <p:cNvSpPr/>
          <p:nvPr/>
        </p:nvSpPr>
        <p:spPr>
          <a:xfrm>
            <a:off x="971600" y="2132856"/>
            <a:ext cx="1800200" cy="288032"/>
          </a:xfrm>
          <a:prstGeom prst="rect">
            <a:avLst/>
          </a:prstGeom>
          <a:solidFill>
            <a:schemeClr val="accent3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340</a:t>
            </a:r>
            <a:r>
              <a:rPr lang="zh-TW" altLang="en-US" dirty="0" smtClean="0"/>
              <a:t>筆問卷資料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2996952"/>
            <a:ext cx="1830950" cy="11521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均值</a:t>
            </a:r>
            <a:r>
              <a:rPr lang="en-US" altLang="zh-TW" dirty="0"/>
              <a:t>(K-means)</a:t>
            </a:r>
            <a:r>
              <a:rPr lang="zh-TW" altLang="en-US" dirty="0"/>
              <a:t>聚類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 </a:t>
            </a:r>
          </a:p>
          <a:p>
            <a:pPr algn="ctr"/>
            <a:r>
              <a:rPr lang="zh-TW" altLang="en-US" dirty="0" smtClean="0"/>
              <a:t>以</a:t>
            </a:r>
            <a:r>
              <a:rPr lang="zh-TW" altLang="en-US" dirty="0"/>
              <a:t>雷達圖表現</a:t>
            </a:r>
          </a:p>
        </p:txBody>
      </p:sp>
    </p:spTree>
    <p:extLst>
      <p:ext uri="{BB962C8B-B14F-4D97-AF65-F5344CB8AC3E}">
        <p14:creationId xmlns:p14="http://schemas.microsoft.com/office/powerpoint/2010/main" val="14375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899592" y="836712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均值聚類分析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16763" r="34447" b="6250"/>
          <a:stretch/>
        </p:blipFill>
        <p:spPr bwMode="auto">
          <a:xfrm>
            <a:off x="1835696" y="1241590"/>
            <a:ext cx="633389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9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370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四聚類分析的聚類的特徵之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圖中的變數為原始尺度）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3" t="28017" r="22452" b="17242"/>
          <a:stretch/>
        </p:blipFill>
        <p:spPr bwMode="auto">
          <a:xfrm>
            <a:off x="971600" y="1556792"/>
            <a:ext cx="7920000" cy="37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9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370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四聚類分析的聚類的特徵之雷達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圖中的變數為原始尺度）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3" t="33406" r="22452" b="14008"/>
          <a:stretch/>
        </p:blipFill>
        <p:spPr bwMode="auto">
          <a:xfrm>
            <a:off x="971600" y="1772816"/>
            <a:ext cx="7920000" cy="36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971600" y="764704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均值聚類分析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聚類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18319" r="26934" b="6884"/>
          <a:stretch/>
        </p:blipFill>
        <p:spPr bwMode="auto">
          <a:xfrm>
            <a:off x="1331640" y="1285336"/>
            <a:ext cx="735955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6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370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5-7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六聚類分析的聚類的特徵之雷達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圖中的變數為原始尺度）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33190" r="19302" b="16164"/>
          <a:stretch/>
        </p:blipFill>
        <p:spPr bwMode="auto">
          <a:xfrm>
            <a:off x="1043608" y="1769721"/>
            <a:ext cx="7920000" cy="345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5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370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5-7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六聚類分析的聚類的特徵之雷達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圖中的變數為原始尺度）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t="26940" r="19665" b="23491"/>
          <a:stretch/>
        </p:blipFill>
        <p:spPr bwMode="auto">
          <a:xfrm>
            <a:off x="971600" y="1837022"/>
            <a:ext cx="7920000" cy="339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6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370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5-7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六聚類分析的聚類的特徵之雷達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圖中的變數為原始尺度）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26124" r="19544" b="24353"/>
          <a:stretch/>
        </p:blipFill>
        <p:spPr bwMode="auto">
          <a:xfrm>
            <a:off x="971600" y="1946623"/>
            <a:ext cx="7920000" cy="33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4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四聚類分析與六聚類分析的比較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20689" r="19180" b="24569"/>
          <a:stretch/>
        </p:blipFill>
        <p:spPr bwMode="auto">
          <a:xfrm>
            <a:off x="972480" y="1700808"/>
            <a:ext cx="7920000" cy="374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1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四聚類分析與六聚類分析的比較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t="27371" r="19422" b="25000"/>
          <a:stretch/>
        </p:blipFill>
        <p:spPr bwMode="auto">
          <a:xfrm>
            <a:off x="1044488" y="2025869"/>
            <a:ext cx="7920000" cy="329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3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864096" y="8367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一、聚類分析的定義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7" t="54526" r="25238" b="35129"/>
          <a:stretch/>
        </p:blipFill>
        <p:spPr bwMode="auto">
          <a:xfrm>
            <a:off x="961940" y="1592135"/>
            <a:ext cx="2758966" cy="756745"/>
          </a:xfrm>
          <a:prstGeom prst="rect">
            <a:avLst/>
          </a:prstGeom>
          <a:noFill/>
          <a:ln w="158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97265" y="260729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二、聚類分析的應用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56" y="309654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</a:p>
        </p:txBody>
      </p:sp>
      <p:sp>
        <p:nvSpPr>
          <p:cNvPr id="8" name="矩形 7"/>
          <p:cNvSpPr/>
          <p:nvPr/>
        </p:nvSpPr>
        <p:spPr>
          <a:xfrm>
            <a:off x="1043608" y="3996930"/>
            <a:ext cx="7737117" cy="523220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找出現有顧客的群集特性以建立市場區隔的基礎</a:t>
            </a:r>
          </a:p>
        </p:txBody>
      </p:sp>
      <p:sp>
        <p:nvSpPr>
          <p:cNvPr id="2" name="矩形 1"/>
          <p:cNvSpPr/>
          <p:nvPr/>
        </p:nvSpPr>
        <p:spPr>
          <a:xfrm>
            <a:off x="1043608" y="4653136"/>
            <a:ext cx="7767645" cy="1723454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從龐大的顧客資料中，依顧客屬性（性別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年齡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居住地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收入職業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學歷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消費額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消費地點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/>
              <a:t>消費商品等</a:t>
            </a:r>
            <a:r>
              <a:rPr lang="en-US" altLang="zh-TW" sz="2400" dirty="0" smtClean="0"/>
              <a:t>)</a:t>
            </a:r>
          </a:p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分成特定的群集，以供行銷人員擬定有效的行銷策略。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2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四聚類分析與六聚類分析的比較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26077" r="19180" b="25216"/>
          <a:stretch/>
        </p:blipFill>
        <p:spPr bwMode="auto">
          <a:xfrm>
            <a:off x="1044488" y="1949299"/>
            <a:ext cx="7920000" cy="335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8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四聚類分析與六聚類分析的比較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t="24354" r="19301" b="23922"/>
          <a:stretch/>
        </p:blipFill>
        <p:spPr bwMode="auto">
          <a:xfrm>
            <a:off x="972480" y="1794079"/>
            <a:ext cx="7920000" cy="352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3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1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實作單元 </a:t>
            </a: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4000" b="1" dirty="0">
                <a:latin typeface="微軟正黑體" pitchFamily="34" charset="-120"/>
                <a:ea typeface="微軟正黑體" pitchFamily="34" charset="-120"/>
              </a:rPr>
              <a:t>Excel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資料探勘系統──均值聚類分析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5479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的規劃求解執行均值聚類分析的原理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133104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一、原理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 t="65948" r="22694" b="21983"/>
          <a:stretch/>
        </p:blipFill>
        <p:spPr bwMode="auto">
          <a:xfrm>
            <a:off x="2560129" y="1561880"/>
            <a:ext cx="2175642" cy="88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55576" y="26369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二、方法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6" t="27632" r="31340" b="23168"/>
          <a:stretch/>
        </p:blipFill>
        <p:spPr bwMode="auto">
          <a:xfrm>
            <a:off x="2772280" y="3003027"/>
            <a:ext cx="4320000" cy="308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0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09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A-2 Excel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提供了三種規劃求解方法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t="16487" r="27463" b="5704"/>
          <a:stretch/>
        </p:blipFill>
        <p:spPr bwMode="auto">
          <a:xfrm>
            <a:off x="2023996" y="837312"/>
            <a:ext cx="578836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1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51509" r="24269" b="24245"/>
          <a:stretch/>
        </p:blipFill>
        <p:spPr bwMode="auto">
          <a:xfrm>
            <a:off x="1043608" y="3212976"/>
            <a:ext cx="7920000" cy="203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5" t="47047" r="9166" b="39017"/>
          <a:stretch/>
        </p:blipFill>
        <p:spPr bwMode="auto">
          <a:xfrm>
            <a:off x="1956672" y="1556792"/>
            <a:ext cx="5785946" cy="10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88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三、實作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37500" r="62559" b="12069"/>
          <a:stretch/>
        </p:blipFill>
        <p:spPr bwMode="auto">
          <a:xfrm>
            <a:off x="1463462" y="1988840"/>
            <a:ext cx="2364829" cy="368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0" t="34159" r="22010" b="12186"/>
          <a:stretch/>
        </p:blipFill>
        <p:spPr bwMode="auto">
          <a:xfrm>
            <a:off x="4512309" y="1846950"/>
            <a:ext cx="4319751" cy="392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630002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A-3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一個人為假設的「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聚類」例題</a:t>
            </a:r>
          </a:p>
        </p:txBody>
      </p:sp>
    </p:spTree>
    <p:extLst>
      <p:ext uri="{BB962C8B-B14F-4D97-AF65-F5344CB8AC3E}">
        <p14:creationId xmlns:p14="http://schemas.microsoft.com/office/powerpoint/2010/main" val="8918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四、實作一：新建系統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629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均值聚類分析試算表的各區功能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7182" r="26272" b="10546"/>
          <a:stretch/>
        </p:blipFill>
        <p:spPr bwMode="auto">
          <a:xfrm>
            <a:off x="1979511" y="1196752"/>
            <a:ext cx="6048873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7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9231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A-5(a)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將存放資料的試算表中的樣本編號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值分別貼到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A~C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7802" r="29722" b="26724"/>
          <a:stretch/>
        </p:blipFill>
        <p:spPr bwMode="auto">
          <a:xfrm>
            <a:off x="1449746" y="1412775"/>
            <a:ext cx="7200000" cy="449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9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A-5(b)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三個聚類的中心的初始值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4" t="20905" r="39294" b="35991"/>
          <a:stretch/>
        </p:blipFill>
        <p:spPr bwMode="auto">
          <a:xfrm>
            <a:off x="2699792" y="1226369"/>
            <a:ext cx="4320000" cy="45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1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5407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欄設各樣本對三個聚類的中心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26940" r="26571" b="31034"/>
          <a:stretch/>
        </p:blipFill>
        <p:spPr bwMode="auto">
          <a:xfrm>
            <a:off x="1043608" y="1700807"/>
            <a:ext cx="7920000" cy="393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四、聚類分析的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088" y="1628800"/>
            <a:ext cx="8137400" cy="4444975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分割法</a:t>
            </a:r>
            <a:r>
              <a:rPr lang="en-US" altLang="zh-TW" dirty="0" smtClean="0">
                <a:solidFill>
                  <a:srgbClr val="FF0000"/>
                </a:solidFill>
              </a:rPr>
              <a:t>(Partitioning Algorithms)</a:t>
            </a:r>
          </a:p>
          <a:p>
            <a:pPr lvl="1"/>
            <a:r>
              <a:rPr lang="zh-TW" altLang="en-US" dirty="0" smtClean="0"/>
              <a:t>產生</a:t>
            </a:r>
            <a:r>
              <a:rPr lang="zh-TW" altLang="en-US" dirty="0" smtClean="0">
                <a:solidFill>
                  <a:srgbClr val="0000FF"/>
                </a:solidFill>
              </a:rPr>
              <a:t>無層級結構</a:t>
            </a:r>
            <a:r>
              <a:rPr lang="zh-TW" altLang="en-US" dirty="0" smtClean="0"/>
              <a:t>的聚類，例如</a:t>
            </a:r>
            <a:r>
              <a:rPr lang="en-US" altLang="zh-TW" dirty="0" smtClean="0"/>
              <a:t>:</a:t>
            </a:r>
            <a:r>
              <a:rPr lang="zh-TW" altLang="en-US" dirty="0">
                <a:solidFill>
                  <a:srgbClr val="0000FF"/>
                </a:solidFill>
              </a:rPr>
              <a:t>均</a:t>
            </a:r>
            <a:r>
              <a:rPr lang="zh-TW" altLang="en-US" dirty="0" smtClean="0">
                <a:solidFill>
                  <a:srgbClr val="0000FF"/>
                </a:solidFill>
              </a:rPr>
              <a:t>值聚類分析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階層法</a:t>
            </a:r>
            <a:r>
              <a:rPr lang="en-US" altLang="zh-TW" dirty="0" smtClean="0"/>
              <a:t>(Hierarchical Algorithms)</a:t>
            </a:r>
          </a:p>
          <a:p>
            <a:pPr lvl="1"/>
            <a:r>
              <a:rPr lang="zh-TW" altLang="en-US" dirty="0" smtClean="0"/>
              <a:t>產生</a:t>
            </a:r>
            <a:r>
              <a:rPr lang="zh-TW" altLang="en-US" dirty="0" smtClean="0">
                <a:solidFill>
                  <a:srgbClr val="0000FF"/>
                </a:solidFill>
              </a:rPr>
              <a:t>具層級</a:t>
            </a:r>
            <a:r>
              <a:rPr lang="zh-TW" altLang="en-US" dirty="0">
                <a:solidFill>
                  <a:srgbClr val="0000FF"/>
                </a:solidFill>
              </a:rPr>
              <a:t>結構</a:t>
            </a:r>
            <a:r>
              <a:rPr lang="zh-TW" altLang="en-US" dirty="0"/>
              <a:t>的聚</a:t>
            </a:r>
            <a:r>
              <a:rPr lang="zh-TW" altLang="en-US" dirty="0" smtClean="0"/>
              <a:t>類，又分成二小類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a.</a:t>
            </a:r>
            <a:r>
              <a:rPr lang="zh-TW" altLang="en-US" dirty="0" smtClean="0"/>
              <a:t>分裂法：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少用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b.</a:t>
            </a:r>
            <a:r>
              <a:rPr lang="zh-TW" altLang="en-US" dirty="0" smtClean="0"/>
              <a:t>結合法：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視每一樣本為一個小聚類，逐次組合為較大聚類，直到單一聚類，例如：</a:t>
            </a:r>
            <a:r>
              <a:rPr lang="zh-TW" altLang="en-US" dirty="0" smtClean="0">
                <a:solidFill>
                  <a:srgbClr val="FF0000"/>
                </a:solidFill>
              </a:rPr>
              <a:t>分層聚類分析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09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5091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A-7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欄設各樣本對三個聚類的中心的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t="26078" r="27177" b="30388"/>
          <a:stretch/>
        </p:blipFill>
        <p:spPr bwMode="auto">
          <a:xfrm>
            <a:off x="1044488" y="1412776"/>
            <a:ext cx="7920000" cy="419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7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5598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A-8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G16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儲存格加總各樣本對三個聚類的中心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最小值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681" r="28267" b="26940"/>
          <a:stretch/>
        </p:blipFill>
        <p:spPr bwMode="auto">
          <a:xfrm>
            <a:off x="1043608" y="1517814"/>
            <a:ext cx="7920000" cy="414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3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555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A-9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的「規劃求解」設定參數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5" t="22306" r="8681" b="12594"/>
          <a:stretch/>
        </p:blipFill>
        <p:spPr bwMode="auto">
          <a:xfrm>
            <a:off x="2051720" y="1257277"/>
            <a:ext cx="5849008" cy="476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4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五、結果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4940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均值聚類分析結果：聚類的中心分別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位於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個樣本聚類的中心處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 t="34052" r="25360" b="22845"/>
          <a:stretch/>
        </p:blipFill>
        <p:spPr bwMode="auto">
          <a:xfrm>
            <a:off x="972480" y="1772374"/>
            <a:ext cx="7920000" cy="381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3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5921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「書局行銷個案」均值聚類分析範例（左半部）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43966" r="17968" b="11301"/>
          <a:stretch/>
        </p:blipFill>
        <p:spPr bwMode="auto">
          <a:xfrm>
            <a:off x="971600" y="2204864"/>
            <a:ext cx="7920000" cy="306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6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5921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「書局行銷個案」均值聚類分析範例（右半部）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31897" r="18574" b="22629"/>
          <a:stretch/>
        </p:blipFill>
        <p:spPr bwMode="auto">
          <a:xfrm>
            <a:off x="971600" y="2060848"/>
            <a:ext cx="7920000" cy="314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1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693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A-13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的「規劃求解」設定參數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671" r="530"/>
          <a:stretch/>
        </p:blipFill>
        <p:spPr bwMode="auto">
          <a:xfrm>
            <a:off x="1430847" y="1230440"/>
            <a:ext cx="6873630" cy="483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6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5690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三球聚類問題採用「修改系統」完成的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試算表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執行規劃求解前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920000" cy="414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1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693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的「規劃求解」設定參數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833" r="433"/>
          <a:stretch/>
        </p:blipFill>
        <p:spPr bwMode="auto">
          <a:xfrm>
            <a:off x="1497395" y="1254423"/>
            <a:ext cx="6891029" cy="479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3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755576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六、實作二：修改系統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165304"/>
            <a:ext cx="5690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A-16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三球聚類問題採用「修改系統」完成的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試算表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執行規劃求解後）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80" y="1564675"/>
            <a:ext cx="7920000" cy="41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3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51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864096" y="836712"/>
            <a:ext cx="50822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階層法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(Hierarchical Algorithms)</a:t>
            </a: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37716" r="29722" b="27586"/>
          <a:stretch/>
        </p:blipFill>
        <p:spPr bwMode="auto">
          <a:xfrm>
            <a:off x="1115616" y="2060848"/>
            <a:ext cx="7920000" cy="289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630002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階層法：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分裂法與結合法</a:t>
            </a:r>
          </a:p>
        </p:txBody>
      </p:sp>
    </p:spTree>
    <p:extLst>
      <p:ext uri="{BB962C8B-B14F-4D97-AF65-F5344CB8AC3E}">
        <p14:creationId xmlns:p14="http://schemas.microsoft.com/office/powerpoint/2010/main" val="23836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864096" y="8367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五、聚類分析方法的要求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6300028"/>
            <a:ext cx="4370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理想的聚類分析方法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應具備的性質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26724" r="39052" b="28017"/>
          <a:stretch/>
        </p:blipFill>
        <p:spPr bwMode="auto">
          <a:xfrm>
            <a:off x="973175" y="1700808"/>
            <a:ext cx="7920000" cy="397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AutoShape 3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2786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4096" y="8367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六、聚類分析的資料結構</a:t>
            </a:r>
          </a:p>
        </p:txBody>
      </p:sp>
      <p:sp>
        <p:nvSpPr>
          <p:cNvPr id="8" name="矩形 7"/>
          <p:cNvSpPr/>
          <p:nvPr/>
        </p:nvSpPr>
        <p:spPr>
          <a:xfrm>
            <a:off x="755576" y="1331048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</a:p>
        </p:txBody>
      </p:sp>
      <p:sp>
        <p:nvSpPr>
          <p:cNvPr id="9" name="矩形 8"/>
          <p:cNvSpPr/>
          <p:nvPr/>
        </p:nvSpPr>
        <p:spPr>
          <a:xfrm>
            <a:off x="766725" y="3140968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</a:p>
        </p:txBody>
      </p:sp>
      <p:sp>
        <p:nvSpPr>
          <p:cNvPr id="10" name="矩形 9"/>
          <p:cNvSpPr/>
          <p:nvPr/>
        </p:nvSpPr>
        <p:spPr>
          <a:xfrm>
            <a:off x="755576" y="4911551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8" t="18195" r="49109" b="60905"/>
          <a:stretch/>
        </p:blipFill>
        <p:spPr bwMode="auto">
          <a:xfrm>
            <a:off x="2535435" y="1494793"/>
            <a:ext cx="2088000" cy="16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45375" r="49152" b="33153"/>
          <a:stretch/>
        </p:blipFill>
        <p:spPr bwMode="auto">
          <a:xfrm>
            <a:off x="2463435" y="3339028"/>
            <a:ext cx="2160000" cy="166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56112" r="49152" b="24892"/>
          <a:stretch/>
        </p:blipFill>
        <p:spPr bwMode="auto">
          <a:xfrm>
            <a:off x="2486509" y="5232047"/>
            <a:ext cx="2160000" cy="147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364088" y="1700808"/>
                <a:ext cx="3888432" cy="112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性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別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年齡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年收入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年刷卡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60000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70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30000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20000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700808"/>
                <a:ext cx="3888432" cy="1122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向右箭號 4"/>
          <p:cNvSpPr/>
          <p:nvPr/>
        </p:nvSpPr>
        <p:spPr>
          <a:xfrm>
            <a:off x="4646509" y="1950333"/>
            <a:ext cx="837128" cy="735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例如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49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5BFDA-AE0C-43A3-B229-917851F13E3C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38246" r="65986" b="32787"/>
          <a:stretch/>
        </p:blipFill>
        <p:spPr bwMode="auto">
          <a:xfrm>
            <a:off x="1547664" y="3284984"/>
            <a:ext cx="2171678" cy="252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0" t="32000" r="29588" b="27356"/>
          <a:stretch/>
        </p:blipFill>
        <p:spPr bwMode="auto">
          <a:xfrm>
            <a:off x="5050688" y="2675239"/>
            <a:ext cx="3532556" cy="356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1"/>
          <p:cNvSpPr txBox="1">
            <a:spLocks noChangeArrowheads="1"/>
          </p:cNvSpPr>
          <p:nvPr/>
        </p:nvSpPr>
        <p:spPr bwMode="auto">
          <a:xfrm flipH="1">
            <a:off x="467544" y="960495"/>
            <a:ext cx="83550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zh-TW" altLang="en-US" sz="4000" b="1" dirty="0" smtClean="0">
                <a:solidFill>
                  <a:srgbClr val="0000FF"/>
                </a:solidFill>
                <a:latin typeface="標楷體" panose="03000509000000000000" pitchFamily="65" charset="-120"/>
              </a:rPr>
              <a:t>例題 </a:t>
            </a:r>
            <a:r>
              <a:rPr lang="en-US" altLang="zh-TW" sz="4000" b="1" dirty="0" smtClean="0">
                <a:solidFill>
                  <a:srgbClr val="0000FF"/>
                </a:solidFill>
                <a:latin typeface="標楷體" panose="03000509000000000000" pitchFamily="65" charset="-120"/>
              </a:rPr>
              <a:t>5-1 </a:t>
            </a:r>
            <a:r>
              <a:rPr lang="zh-TW" altLang="en-US" sz="4000" b="1" dirty="0">
                <a:solidFill>
                  <a:srgbClr val="0000FF"/>
                </a:solidFill>
                <a:latin typeface="標楷體" panose="03000509000000000000" pitchFamily="65" charset="-120"/>
              </a:rPr>
              <a:t>均</a:t>
            </a:r>
            <a:r>
              <a:rPr lang="zh-TW" altLang="en-US" sz="4000" b="1" dirty="0" smtClean="0">
                <a:solidFill>
                  <a:srgbClr val="0000FF"/>
                </a:solidFill>
                <a:latin typeface="標楷體" panose="03000509000000000000" pitchFamily="65" charset="-120"/>
              </a:rPr>
              <a:t>值聚類分析</a:t>
            </a:r>
            <a:endParaRPr lang="zh-TW" altLang="en-US" sz="4000" b="1" dirty="0">
              <a:solidFill>
                <a:srgbClr val="0000FF"/>
              </a:solidFill>
              <a:latin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0130" y="1814873"/>
            <a:ext cx="6552728" cy="678929"/>
          </a:xfrm>
          <a:prstGeom prst="rect">
            <a:avLst/>
          </a:prstGeom>
          <a:solidFill>
            <a:srgbClr val="66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假設以下五個樣本，試以均值聚類分析聚類之</a:t>
            </a:r>
            <a:r>
              <a:rPr lang="zh-TW" altLang="en-US" dirty="0"/>
              <a:t>。</a:t>
            </a:r>
          </a:p>
        </p:txBody>
      </p:sp>
      <p:sp>
        <p:nvSpPr>
          <p:cNvPr id="8" name="文字方塊 1"/>
          <p:cNvSpPr txBox="1">
            <a:spLocks noChangeArrowheads="1"/>
          </p:cNvSpPr>
          <p:nvPr/>
        </p:nvSpPr>
        <p:spPr bwMode="auto">
          <a:xfrm flipH="1">
            <a:off x="788988" y="179388"/>
            <a:ext cx="8355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Arial" charset="0"/>
                <a:ea typeface="標楷體" pitchFamily="65" charset="-120"/>
                <a:cs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spcAft>
                <a:spcPts val="2000"/>
              </a:spcAft>
              <a:buClrTx/>
              <a:buSzTx/>
              <a:buFontTx/>
              <a:buNone/>
            </a:pPr>
            <a:r>
              <a:rPr lang="en-US" altLang="zh-TW" sz="4000" b="1" dirty="0">
                <a:solidFill>
                  <a:srgbClr val="FF0000"/>
                </a:solidFill>
                <a:latin typeface="標楷體" panose="03000509000000000000" pitchFamily="65" charset="-120"/>
              </a:rPr>
              <a:t>5-2 </a:t>
            </a:r>
            <a:r>
              <a:rPr lang="zh-TW" altLang="en-US" sz="4000" b="1" dirty="0">
                <a:solidFill>
                  <a:srgbClr val="FF0000"/>
                </a:solidFill>
                <a:latin typeface="標楷體" panose="03000509000000000000" pitchFamily="65" charset="-120"/>
              </a:rPr>
              <a:t>模型建立</a:t>
            </a:r>
          </a:p>
        </p:txBody>
      </p:sp>
    </p:spTree>
    <p:extLst>
      <p:ext uri="{BB962C8B-B14F-4D97-AF65-F5344CB8AC3E}">
        <p14:creationId xmlns:p14="http://schemas.microsoft.com/office/powerpoint/2010/main" val="339442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ules">
  <a:themeElements>
    <a:clrScheme name="自訂 25">
      <a:dk1>
        <a:srgbClr val="000000"/>
      </a:dk1>
      <a:lt1>
        <a:srgbClr val="FFFFFF"/>
      </a:lt1>
      <a:dk2>
        <a:srgbClr val="000000"/>
      </a:dk2>
      <a:lt2>
        <a:srgbClr val="660066"/>
      </a:lt2>
      <a:accent1>
        <a:srgbClr val="FFCC99"/>
      </a:accent1>
      <a:accent2>
        <a:srgbClr val="99CC00"/>
      </a:accent2>
      <a:accent3>
        <a:srgbClr val="FFFFFF"/>
      </a:accent3>
      <a:accent4>
        <a:srgbClr val="000000"/>
      </a:accent4>
      <a:accent5>
        <a:srgbClr val="FFE2CA"/>
      </a:accent5>
      <a:accent6>
        <a:srgbClr val="8AB900"/>
      </a:accent6>
      <a:hlink>
        <a:srgbClr val="0070C0"/>
      </a:hlink>
      <a:folHlink>
        <a:srgbClr val="00B0F0"/>
      </a:folHlink>
    </a:clrScheme>
    <a:fontScheme name="Capsules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660066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FF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5551</TotalTime>
  <Words>2044</Words>
  <Application>Microsoft Office PowerPoint</Application>
  <PresentationFormat>如螢幕大小 (4:3)</PresentationFormat>
  <Paragraphs>268</Paragraphs>
  <Slides>59</Slides>
  <Notes>13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0" baseType="lpstr">
      <vt:lpstr>微軟正黑體</vt:lpstr>
      <vt:lpstr>新細明體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Capsules</vt:lpstr>
      <vt:lpstr>Equation</vt:lpstr>
      <vt:lpstr>PowerPoint 簡報</vt:lpstr>
      <vt:lpstr>PowerPoint 簡報</vt:lpstr>
      <vt:lpstr>PowerPoint 簡報</vt:lpstr>
      <vt:lpstr>PowerPoint 簡報</vt:lpstr>
      <vt:lpstr>四、聚類分析的方法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產出(4個Outcome)</vt:lpstr>
      <vt:lpstr>K-means sub summary</vt:lpstr>
      <vt:lpstr>5-3【資料科學】  資料的「標準化」與「正規化」Why?</vt:lpstr>
      <vt:lpstr>標準化、正規化的目的</vt:lpstr>
      <vt:lpstr>變數採用資料「標準化」變換</vt:lpstr>
      <vt:lpstr>資料前處理、標準化、正規化</vt:lpstr>
      <vt:lpstr>相關連結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WUNAN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wunan</dc:creator>
  <cp:lastModifiedBy>user</cp:lastModifiedBy>
  <cp:revision>621</cp:revision>
  <dcterms:created xsi:type="dcterms:W3CDTF">2006-03-03T08:12:18Z</dcterms:created>
  <dcterms:modified xsi:type="dcterms:W3CDTF">2025-03-21T05:21:37Z</dcterms:modified>
</cp:coreProperties>
</file>